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8" r:id="rId20"/>
    <p:sldId id="279" r:id="rId21"/>
    <p:sldId id="280" r:id="rId22"/>
    <p:sldId id="281" r:id="rId23"/>
    <p:sldId id="286" r:id="rId24"/>
    <p:sldId id="284" r:id="rId25"/>
    <p:sldId id="287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17" r:id="rId55"/>
    <p:sldId id="318" r:id="rId56"/>
    <p:sldId id="319" r:id="rId57"/>
    <p:sldId id="320" r:id="rId58"/>
    <p:sldId id="321" r:id="rId59"/>
    <p:sldId id="322" r:id="rId60"/>
    <p:sldId id="323" r:id="rId61"/>
    <p:sldId id="324" r:id="rId62"/>
    <p:sldId id="325" r:id="rId63"/>
    <p:sldId id="326" r:id="rId64"/>
    <p:sldId id="327" r:id="rId65"/>
    <p:sldId id="328" r:id="rId66"/>
    <p:sldId id="329" r:id="rId67"/>
    <p:sldId id="330" r:id="rId68"/>
    <p:sldId id="274" r:id="rId69"/>
    <p:sldId id="276" r:id="rId70"/>
    <p:sldId id="277" r:id="rId71"/>
  </p:sldIdLst>
  <p:sldSz cx="18288000" cy="10287000"/>
  <p:notesSz cx="6858000" cy="9144000"/>
  <p:embeddedFontLst>
    <p:embeddedFont>
      <p:font typeface="Space Mono" panose="020B0604020202020204" charset="-18"/>
      <p:regular r:id="rId73"/>
    </p:embeddedFont>
    <p:embeddedFont>
      <p:font typeface="Arimo Italics" panose="020B0604020202020204" charset="0"/>
      <p:regular r:id="rId74"/>
    </p:embeddedFont>
    <p:embeddedFont>
      <p:font typeface="Aileron Heavy Bold" panose="020B0604020202020204" charset="-18"/>
      <p:regular r:id="rId75"/>
    </p:embeddedFont>
    <p:embeddedFont>
      <p:font typeface="Aileron Regular" panose="020B0604020202020204" charset="-18"/>
      <p:regular r:id="rId76"/>
    </p:embeddedFont>
    <p:embeddedFont>
      <p:font typeface="Aileron Regular Bold" panose="020B0604020202020204" charset="-18"/>
      <p:regular r:id="rId77"/>
    </p:embeddedFont>
    <p:embeddedFont>
      <p:font typeface="Muli Bold Bold" panose="020B0604020202020204" charset="-18"/>
      <p:regular r:id="rId78"/>
    </p:embeddedFont>
    <p:embeddedFont>
      <p:font typeface="Aileron Heavy" panose="020B0604020202020204" charset="-18"/>
      <p:regular r:id="rId79"/>
    </p:embeddedFont>
    <p:embeddedFont>
      <p:font typeface="Inknut Antiqua Medium Bold" panose="020B0604020202020204" charset="-18"/>
      <p:regular r:id="rId80"/>
    </p:embeddedFont>
    <p:embeddedFont>
      <p:font typeface="Aileron Regular Italics" panose="020B0604020202020204" charset="-18"/>
      <p:regular r:id="rId81"/>
    </p:embeddedFont>
    <p:embeddedFont>
      <p:font typeface="Calibri" panose="020F0502020204030204" pitchFamily="34" charset="0"/>
      <p:regular r:id="rId82"/>
      <p:bold r:id="rId83"/>
      <p:italic r:id="rId84"/>
      <p:boldItalic r:id="rId85"/>
    </p:embeddedFont>
    <p:embeddedFont>
      <p:font typeface="Muli Regular" panose="020B0604020202020204" charset="-18"/>
      <p:regular r:id="rId8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60" y="9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4.fntdata"/><Relationship Id="rId84" Type="http://schemas.openxmlformats.org/officeDocument/2006/relationships/font" Target="fonts/font12.fntdata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2.fntdata"/><Relationship Id="rId79" Type="http://schemas.openxmlformats.org/officeDocument/2006/relationships/font" Target="fonts/font7.fntdata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10.fntdata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80" Type="http://schemas.openxmlformats.org/officeDocument/2006/relationships/font" Target="fonts/font8.fntdata"/><Relationship Id="rId85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3.fntdata"/><Relationship Id="rId83" Type="http://schemas.openxmlformats.org/officeDocument/2006/relationships/font" Target="fonts/font11.fntdata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1.fntdata"/><Relationship Id="rId78" Type="http://schemas.openxmlformats.org/officeDocument/2006/relationships/font" Target="fonts/font6.fntdata"/><Relationship Id="rId81" Type="http://schemas.openxmlformats.org/officeDocument/2006/relationships/font" Target="fonts/font9.fntdata"/><Relationship Id="rId86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7669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Slobodan pristup u ovom kontekstu znači trajno slobodan od bilo kakvih ograničenja i postavljanja uvjeta za pristup i korištenje. Prema definiciji otvorenog pristupa, on podrazumijeva supostojanje sloboda pristupa i korištenja. </a:t>
            </a:r>
            <a:br>
              <a:rPr lang="en-US"/>
            </a:br>
            <a:r>
              <a:rPr lang="en-US"/>
              <a:t>Definicija otvorenog pristupa dolazi iz Hrvatske deklaracije otvorenom pristupu, koja je jedan od rijetkih dokumenata koji reguliraju otvorenu znanost, iako samo na deklarativnoj razini.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422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Europska komisija državama članicama ovim preporukama nalaže donošenje politika u cilju ostvarivanja otvorenog pristupa i formiranja europskog istraživačkog prostora, a regulira: otvoreni pristup znanstvenim publikacijama, Upravljanje istraživačkim podacima (uključujući otvoren pristup), čuvanje i ponovnu uporabu znanstvenih informacija, infrastrukture za otvorenu znanost, Vještine i kompetencije (istraživača i osoblja akademskih institucija u pogledu znanstvenih informacija), poticaje i nagrade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5661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6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14.svg"/><Relationship Id="rId5" Type="http://schemas.openxmlformats.org/officeDocument/2006/relationships/image" Target="../media/image16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24.svg"/><Relationship Id="rId9" Type="http://schemas.openxmlformats.org/officeDocument/2006/relationships/image" Target="../media/image28.svg"/><Relationship Id="rId14" Type="http://schemas.openxmlformats.org/officeDocument/2006/relationships/hyperlink" Target="https://helda.helsinki.fi/?locale-attribute=en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6.png"/><Relationship Id="rId3" Type="http://schemas.openxmlformats.org/officeDocument/2006/relationships/image" Target="../media/image9.png"/><Relationship Id="rId7" Type="http://schemas.openxmlformats.org/officeDocument/2006/relationships/hyperlink" Target="https://v2.sherpa.ac.uk/id/publication/24799" TargetMode="External"/><Relationship Id="rId12" Type="http://schemas.openxmlformats.org/officeDocument/2006/relationships/hyperlink" Target="https://v2.sherpa.ac.uk/id/publication/11084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hyperlink" Target="https://v2.sherpa.ac.uk/id/publication/16837" TargetMode="External"/><Relationship Id="rId5" Type="http://schemas.openxmlformats.org/officeDocument/2006/relationships/image" Target="../media/image10.png"/><Relationship Id="rId10" Type="http://schemas.openxmlformats.org/officeDocument/2006/relationships/hyperlink" Target="https://v2.sherpa.ac.uk/id/publication/16833" TargetMode="External"/><Relationship Id="rId4" Type="http://schemas.openxmlformats.org/officeDocument/2006/relationships/image" Target="../media/image14.svg"/><Relationship Id="rId9" Type="http://schemas.openxmlformats.org/officeDocument/2006/relationships/image" Target="../media/image37.svg"/><Relationship Id="rId1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3.sv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4.svg"/><Relationship Id="rId7" Type="http://schemas.openxmlformats.org/officeDocument/2006/relationships/image" Target="../media/image1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1.png"/><Relationship Id="rId4" Type="http://schemas.openxmlformats.org/officeDocument/2006/relationships/hyperlink" Target="https://repozitorij.gradst.unist.hr" TargetMode="External"/><Relationship Id="rId9" Type="http://schemas.openxmlformats.org/officeDocument/2006/relationships/image" Target="../media/image1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0.png"/><Relationship Id="rId4" Type="http://schemas.openxmlformats.org/officeDocument/2006/relationships/image" Target="../media/image14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0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hyperlink" Target="mailto:derceg@gradst.hr" TargetMode="External"/><Relationship Id="rId3" Type="http://schemas.openxmlformats.org/officeDocument/2006/relationships/image" Target="../media/image15.png"/><Relationship Id="rId7" Type="http://schemas.openxmlformats.org/officeDocument/2006/relationships/hyperlink" Target="mailto:bibliometrija@svkst.hr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otvorenaznanost@svkst.hr" TargetMode="External"/><Relationship Id="rId11" Type="http://schemas.openxmlformats.org/officeDocument/2006/relationships/image" Target="../media/image83.png"/><Relationship Id="rId5" Type="http://schemas.openxmlformats.org/officeDocument/2006/relationships/hyperlink" Target="mailto:ljpoljak@svkst.hr" TargetMode="External"/><Relationship Id="rId10" Type="http://schemas.openxmlformats.org/officeDocument/2006/relationships/image" Target="../media/image49.svg"/><Relationship Id="rId4" Type="http://schemas.openxmlformats.org/officeDocument/2006/relationships/image" Target="../media/image24.svg"/><Relationship Id="rId9" Type="http://schemas.openxmlformats.org/officeDocument/2006/relationships/image" Target="../media/image8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6.svg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7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698918" y="609475"/>
            <a:ext cx="2151110" cy="20005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805200" y="-1161387"/>
            <a:ext cx="2151110" cy="20005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381139" y="8986654"/>
            <a:ext cx="2151110" cy="20005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355209" y="1332320"/>
            <a:ext cx="2599946" cy="106597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188667" y="3140243"/>
            <a:ext cx="2692088" cy="11037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381139" y="6701427"/>
            <a:ext cx="2151110" cy="200053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736693" y="6254214"/>
            <a:ext cx="5551307" cy="20609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039513" y="8785156"/>
            <a:ext cx="7231337" cy="94628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75443" y="2522123"/>
            <a:ext cx="10876908" cy="3886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143"/>
              </a:lnSpc>
            </a:pPr>
            <a:r>
              <a:rPr lang="en-US" sz="13767" spc="-137">
                <a:solidFill>
                  <a:srgbClr val="FFFFFF"/>
                </a:solidFill>
                <a:latin typeface="Aileron Heavy"/>
              </a:rPr>
              <a:t>Otvoreni pristup (OA) 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75443" y="7179901"/>
            <a:ext cx="7401975" cy="274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200">
                <a:solidFill>
                  <a:srgbClr val="FFFFFF"/>
                </a:solidFill>
                <a:latin typeface="Aileron Regular"/>
              </a:rPr>
              <a:t>Ljiljana Poljak Bilić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Aileron Regular"/>
              </a:rPr>
              <a:t>Dijana Erceg</a:t>
            </a:r>
          </a:p>
          <a:p>
            <a:pPr algn="ctr">
              <a:lnSpc>
                <a:spcPts val="7280"/>
              </a:lnSpc>
            </a:pPr>
            <a:r>
              <a:rPr lang="en-US" sz="5199">
                <a:solidFill>
                  <a:srgbClr val="FFFFFF"/>
                </a:solidFill>
                <a:latin typeface="Aileron Regular"/>
              </a:rPr>
              <a:t>9. studenog 2021.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7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6192500" y="10160000"/>
            <a:ext cx="2095500" cy="127000"/>
          </a:xfrm>
          <a:prstGeom prst="rect">
            <a:avLst/>
          </a:prstGeom>
          <a:solidFill>
            <a:srgbClr val="37C9EF"/>
          </a:solidFill>
        </p:spPr>
      </p:sp>
      <p:sp>
        <p:nvSpPr>
          <p:cNvPr id="3" name="AutoShape 3"/>
          <p:cNvSpPr/>
          <p:nvPr/>
        </p:nvSpPr>
        <p:spPr>
          <a:xfrm>
            <a:off x="0" y="0"/>
            <a:ext cx="16192500" cy="127000"/>
          </a:xfrm>
          <a:prstGeom prst="rect">
            <a:avLst/>
          </a:prstGeom>
          <a:solidFill>
            <a:srgbClr val="37C9EF"/>
          </a:solidFill>
        </p:spPr>
      </p:sp>
      <p:sp>
        <p:nvSpPr>
          <p:cNvPr id="4" name="TextBox 4"/>
          <p:cNvSpPr txBox="1"/>
          <p:nvPr/>
        </p:nvSpPr>
        <p:spPr>
          <a:xfrm>
            <a:off x="1439762" y="2714264"/>
            <a:ext cx="5209335" cy="3695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3300" spc="165">
                <a:solidFill>
                  <a:srgbClr val="3EC688"/>
                </a:solidFill>
                <a:latin typeface="Aileron Regular"/>
              </a:rPr>
              <a:t>Zeleni put </a:t>
            </a:r>
          </a:p>
          <a:p>
            <a:pPr>
              <a:lnSpc>
                <a:spcPts val="4050"/>
              </a:lnSpc>
            </a:pPr>
            <a:endParaRPr lang="en-US" sz="3300" spc="165">
              <a:solidFill>
                <a:srgbClr val="3EC688"/>
              </a:solidFill>
              <a:latin typeface="Aileron Regular"/>
            </a:endParaRPr>
          </a:p>
          <a:p>
            <a:pPr>
              <a:lnSpc>
                <a:spcPts val="4050"/>
              </a:lnSpc>
            </a:pPr>
            <a:r>
              <a:rPr lang="en-US" sz="2700" spc="135">
                <a:solidFill>
                  <a:srgbClr val="000000"/>
                </a:solidFill>
                <a:latin typeface="Aileron Regular"/>
              </a:rPr>
              <a:t>Rad objavljen u časopisu s pretplatom, a dopuštena verzija rada pohranjena u repozitorij (s odgodom) </a:t>
            </a:r>
          </a:p>
          <a:p>
            <a:pPr algn="ctr">
              <a:lnSpc>
                <a:spcPts val="4050"/>
              </a:lnSpc>
              <a:spcBef>
                <a:spcPct val="0"/>
              </a:spcBef>
            </a:pPr>
            <a:endParaRPr lang="en-US" sz="2700" spc="135">
              <a:solidFill>
                <a:srgbClr val="000000"/>
              </a:solidFill>
              <a:latin typeface="Aileron Regular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088604" y="5143500"/>
            <a:ext cx="2110792" cy="330951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866508" y="885825"/>
            <a:ext cx="11026638" cy="859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50"/>
              </a:lnSpc>
              <a:spcBef>
                <a:spcPct val="0"/>
              </a:spcBef>
            </a:pPr>
            <a:r>
              <a:rPr lang="en-US" sz="4700" spc="235">
                <a:solidFill>
                  <a:srgbClr val="37C9EF"/>
                </a:solidFill>
                <a:latin typeface="Aileron Heavy"/>
              </a:rPr>
              <a:t>Vrste otvorenog pristupa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943290" y="2714264"/>
            <a:ext cx="5316010" cy="318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3300" spc="165">
                <a:solidFill>
                  <a:srgbClr val="F7CE4D"/>
                </a:solidFill>
                <a:latin typeface="Aileron Regular"/>
              </a:rPr>
              <a:t>Zlatni put</a:t>
            </a:r>
          </a:p>
          <a:p>
            <a:pPr algn="l">
              <a:lnSpc>
                <a:spcPts val="4050"/>
              </a:lnSpc>
              <a:spcBef>
                <a:spcPct val="0"/>
              </a:spcBef>
            </a:pPr>
            <a:endParaRPr lang="en-US" sz="3300" spc="165">
              <a:solidFill>
                <a:srgbClr val="F7CE4D"/>
              </a:solidFill>
              <a:latin typeface="Aileron Regular"/>
            </a:endParaRPr>
          </a:p>
          <a:p>
            <a:pPr>
              <a:lnSpc>
                <a:spcPts val="4050"/>
              </a:lnSpc>
              <a:spcBef>
                <a:spcPct val="0"/>
              </a:spcBef>
            </a:pPr>
            <a:r>
              <a:rPr lang="en-US" sz="2700" spc="135">
                <a:solidFill>
                  <a:srgbClr val="000000"/>
                </a:solidFill>
                <a:latin typeface="Aileron Regular"/>
              </a:rPr>
              <a:t>Plaćena objava rada (APC) u časopisu u otvorenom pristupu </a:t>
            </a:r>
          </a:p>
          <a:p>
            <a:pPr algn="ctr">
              <a:lnSpc>
                <a:spcPts val="4050"/>
              </a:lnSpc>
              <a:spcBef>
                <a:spcPct val="0"/>
              </a:spcBef>
            </a:pPr>
            <a:endParaRPr lang="en-US" sz="2700" spc="135">
              <a:solidFill>
                <a:srgbClr val="000000"/>
              </a:solidFill>
              <a:latin typeface="Aileron Regular"/>
            </a:endParaRPr>
          </a:p>
          <a:p>
            <a:pPr algn="ctr">
              <a:lnSpc>
                <a:spcPts val="4050"/>
              </a:lnSpc>
              <a:spcBef>
                <a:spcPct val="0"/>
              </a:spcBef>
            </a:pPr>
            <a:endParaRPr lang="en-US" sz="2700" spc="135">
              <a:solidFill>
                <a:srgbClr val="000000"/>
              </a:solidFill>
              <a:latin typeface="Aileron Reg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-342900" y="3512119"/>
            <a:ext cx="5728067" cy="2543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95406" lvl="1" indent="-647703">
              <a:lnSpc>
                <a:spcPts val="6600"/>
              </a:lnSpc>
              <a:buFont typeface="Arial"/>
              <a:buChar char="•"/>
            </a:pPr>
            <a:r>
              <a:rPr lang="en-US" sz="6000" spc="-60">
                <a:solidFill>
                  <a:srgbClr val="407D94"/>
                </a:solidFill>
                <a:latin typeface="Aileron Heavy"/>
              </a:rPr>
              <a:t>Pohrana</a:t>
            </a:r>
          </a:p>
          <a:p>
            <a:pPr marL="1295406" lvl="1" indent="-647703">
              <a:lnSpc>
                <a:spcPts val="6600"/>
              </a:lnSpc>
              <a:buFont typeface="Arial"/>
              <a:buChar char="•"/>
            </a:pPr>
            <a:r>
              <a:rPr lang="en-US" sz="6000" spc="-60">
                <a:solidFill>
                  <a:srgbClr val="407D94"/>
                </a:solidFill>
                <a:latin typeface="Aileron Heavy"/>
              </a:rPr>
              <a:t>Upravljanje</a:t>
            </a:r>
          </a:p>
          <a:p>
            <a:pPr marL="1295406" lvl="1" indent="-647703">
              <a:lnSpc>
                <a:spcPts val="6600"/>
              </a:lnSpc>
              <a:buFont typeface="Arial"/>
              <a:buChar char="•"/>
            </a:pPr>
            <a:r>
              <a:rPr lang="en-US" sz="6000" spc="-60">
                <a:solidFill>
                  <a:srgbClr val="407D94"/>
                </a:solidFill>
                <a:latin typeface="Aileron Heavy"/>
              </a:rPr>
              <a:t>Pristup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5385167" y="0"/>
            <a:ext cx="10367164" cy="7868918"/>
            <a:chOff x="0" y="0"/>
            <a:chExt cx="4286232" cy="32533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6232" cy="3253350"/>
            </a:xfrm>
            <a:custGeom>
              <a:avLst/>
              <a:gdLst/>
              <a:ahLst/>
              <a:cxnLst/>
              <a:rect l="l" t="t" r="r" b="b"/>
              <a:pathLst>
                <a:path w="4286232" h="3253350">
                  <a:moveTo>
                    <a:pt x="4161772" y="3253350"/>
                  </a:moveTo>
                  <a:lnTo>
                    <a:pt x="124460" y="3253350"/>
                  </a:lnTo>
                  <a:cubicBezTo>
                    <a:pt x="55880" y="3253350"/>
                    <a:pt x="0" y="3197470"/>
                    <a:pt x="0" y="312889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161772" y="0"/>
                  </a:lnTo>
                  <a:cubicBezTo>
                    <a:pt x="4230352" y="0"/>
                    <a:pt x="4286232" y="55880"/>
                    <a:pt x="4286232" y="124460"/>
                  </a:cubicBezTo>
                  <a:lnTo>
                    <a:pt x="4286232" y="3128890"/>
                  </a:lnTo>
                  <a:cubicBezTo>
                    <a:pt x="4286232" y="3197470"/>
                    <a:pt x="4230352" y="3253350"/>
                    <a:pt x="4161772" y="32533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5989296" y="1320382"/>
            <a:ext cx="11270004" cy="10017239"/>
            <a:chOff x="0" y="0"/>
            <a:chExt cx="4013236" cy="356712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13236" cy="3567128"/>
            </a:xfrm>
            <a:custGeom>
              <a:avLst/>
              <a:gdLst/>
              <a:ahLst/>
              <a:cxnLst/>
              <a:rect l="l" t="t" r="r" b="b"/>
              <a:pathLst>
                <a:path w="4013236" h="3567128">
                  <a:moveTo>
                    <a:pt x="3888776" y="3567128"/>
                  </a:moveTo>
                  <a:lnTo>
                    <a:pt x="124460" y="3567128"/>
                  </a:lnTo>
                  <a:cubicBezTo>
                    <a:pt x="55880" y="3567128"/>
                    <a:pt x="0" y="3511248"/>
                    <a:pt x="0" y="344266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88776" y="0"/>
                  </a:lnTo>
                  <a:cubicBezTo>
                    <a:pt x="3957356" y="0"/>
                    <a:pt x="4013236" y="55880"/>
                    <a:pt x="4013236" y="124460"/>
                  </a:cubicBezTo>
                  <a:lnTo>
                    <a:pt x="4013236" y="3442668"/>
                  </a:lnTo>
                  <a:cubicBezTo>
                    <a:pt x="4013236" y="3511248"/>
                    <a:pt x="3957356" y="3567128"/>
                    <a:pt x="3888776" y="3567128"/>
                  </a:cubicBezTo>
                  <a:close/>
                </a:path>
              </a:pathLst>
            </a:custGeom>
            <a:solidFill>
              <a:srgbClr val="407D94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6362615" y="1881883"/>
            <a:ext cx="9975523" cy="9455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20" lvl="1" indent="-518160">
              <a:lnSpc>
                <a:spcPts val="6720"/>
              </a:lnSpc>
              <a:buFont typeface="Arial"/>
              <a:buChar char="•"/>
            </a:pPr>
            <a:r>
              <a:rPr lang="en-US" sz="4800">
                <a:solidFill>
                  <a:srgbClr val="FFFFFF"/>
                </a:solidFill>
                <a:latin typeface="Aileron Regular"/>
              </a:rPr>
              <a:t>ocjenski radovi</a:t>
            </a:r>
          </a:p>
          <a:p>
            <a:pPr marL="1036320" lvl="1" indent="-518160">
              <a:lnSpc>
                <a:spcPts val="6720"/>
              </a:lnSpc>
              <a:buFont typeface="Arial"/>
              <a:buChar char="•"/>
            </a:pPr>
            <a:r>
              <a:rPr lang="en-US" sz="4800">
                <a:solidFill>
                  <a:srgbClr val="FFFFFF"/>
                </a:solidFill>
                <a:latin typeface="Aileron Regular"/>
              </a:rPr>
              <a:t>radovi objavljeni u časopisu ili zborniku </a:t>
            </a:r>
          </a:p>
          <a:p>
            <a:pPr marL="1036320" lvl="1" indent="-518160">
              <a:lnSpc>
                <a:spcPts val="6720"/>
              </a:lnSpc>
              <a:buFont typeface="Arial"/>
              <a:buChar char="•"/>
            </a:pPr>
            <a:r>
              <a:rPr lang="en-US" sz="4800">
                <a:solidFill>
                  <a:srgbClr val="FFFFFF"/>
                </a:solidFill>
                <a:latin typeface="Aileron Regular"/>
              </a:rPr>
              <a:t>poglavlja u knjizi i knjige </a:t>
            </a:r>
          </a:p>
          <a:p>
            <a:pPr marL="1036320" lvl="1" indent="-518160">
              <a:lnSpc>
                <a:spcPts val="6720"/>
              </a:lnSpc>
              <a:buFont typeface="Arial"/>
              <a:buChar char="•"/>
            </a:pPr>
            <a:r>
              <a:rPr lang="en-US" sz="4800">
                <a:solidFill>
                  <a:srgbClr val="FFFFFF"/>
                </a:solidFill>
                <a:latin typeface="Aileron Regular"/>
              </a:rPr>
              <a:t>likovna i audiovizualna građa</a:t>
            </a:r>
          </a:p>
          <a:p>
            <a:pPr marL="1036320" lvl="1" indent="-518160">
              <a:lnSpc>
                <a:spcPts val="6720"/>
              </a:lnSpc>
              <a:buFont typeface="Arial"/>
              <a:buChar char="•"/>
            </a:pPr>
            <a:r>
              <a:rPr lang="en-US" sz="4800">
                <a:solidFill>
                  <a:srgbClr val="FFFFFF"/>
                </a:solidFill>
                <a:latin typeface="Aileron Regular"/>
              </a:rPr>
              <a:t>skup podataka</a:t>
            </a:r>
          </a:p>
          <a:p>
            <a:pPr marL="1036320" lvl="1" indent="-518160">
              <a:lnSpc>
                <a:spcPts val="6720"/>
              </a:lnSpc>
              <a:buFont typeface="Arial"/>
              <a:buChar char="•"/>
            </a:pPr>
            <a:r>
              <a:rPr lang="en-US" sz="4800">
                <a:solidFill>
                  <a:srgbClr val="FFFFFF"/>
                </a:solidFill>
                <a:latin typeface="Aileron Regular"/>
              </a:rPr>
              <a:t>obrazovni sadržaj</a:t>
            </a:r>
          </a:p>
          <a:p>
            <a:pPr marL="1036320" lvl="1" indent="-518160">
              <a:lnSpc>
                <a:spcPts val="6720"/>
              </a:lnSpc>
              <a:buFont typeface="Arial"/>
              <a:buChar char="•"/>
            </a:pPr>
            <a:r>
              <a:rPr lang="en-US" sz="4800">
                <a:solidFill>
                  <a:srgbClr val="FFFFFF"/>
                </a:solidFill>
                <a:latin typeface="Aileron Regular"/>
              </a:rPr>
              <a:t>ostala dokumentacija (izvještaji, elaborati, studije i sl.) </a:t>
            </a:r>
          </a:p>
          <a:p>
            <a:pPr algn="ctr">
              <a:lnSpc>
                <a:spcPts val="7215"/>
              </a:lnSpc>
            </a:pPr>
            <a:endParaRPr lang="en-US" sz="4800">
              <a:solidFill>
                <a:srgbClr val="FFFFFF"/>
              </a:solidFill>
              <a:latin typeface="Aileron Regular"/>
            </a:endParaRPr>
          </a:p>
          <a:p>
            <a:pPr algn="ctr">
              <a:lnSpc>
                <a:spcPts val="7215"/>
              </a:lnSpc>
            </a:pPr>
            <a:endParaRPr lang="en-US" sz="4800">
              <a:solidFill>
                <a:srgbClr val="FFFFFF"/>
              </a:solidFill>
              <a:latin typeface="Aileron Regular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042267" y="135255"/>
            <a:ext cx="10367164" cy="926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399">
                <a:solidFill>
                  <a:srgbClr val="75C7FB"/>
                </a:solidFill>
                <a:latin typeface="Aileron Regular Bold"/>
              </a:rPr>
              <a:t>Digitalna građa: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2717" y="1611846"/>
            <a:ext cx="4849550" cy="1124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</a:pPr>
            <a:r>
              <a:rPr lang="en-US" sz="6599">
                <a:solidFill>
                  <a:srgbClr val="263E81"/>
                </a:solidFill>
                <a:latin typeface="Aileron Heavy Bold"/>
              </a:rPr>
              <a:t>Repozitorij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174238" y="6932256"/>
            <a:ext cx="6891366" cy="4031904"/>
            <a:chOff x="0" y="0"/>
            <a:chExt cx="1923367" cy="112529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23367" cy="1125297"/>
            </a:xfrm>
            <a:custGeom>
              <a:avLst/>
              <a:gdLst/>
              <a:ahLst/>
              <a:cxnLst/>
              <a:rect l="l" t="t" r="r" b="b"/>
              <a:pathLst>
                <a:path w="1923367" h="1125297">
                  <a:moveTo>
                    <a:pt x="1798906" y="1125296"/>
                  </a:moveTo>
                  <a:lnTo>
                    <a:pt x="124460" y="1125296"/>
                  </a:lnTo>
                  <a:cubicBezTo>
                    <a:pt x="55880" y="1125296"/>
                    <a:pt x="0" y="1069416"/>
                    <a:pt x="0" y="100083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8907" y="0"/>
                  </a:lnTo>
                  <a:cubicBezTo>
                    <a:pt x="1867487" y="0"/>
                    <a:pt x="1923367" y="55880"/>
                    <a:pt x="1923367" y="124460"/>
                  </a:cubicBezTo>
                  <a:lnTo>
                    <a:pt x="1923367" y="1000836"/>
                  </a:lnTo>
                  <a:cubicBezTo>
                    <a:pt x="1923367" y="1069417"/>
                    <a:pt x="1867487" y="1125297"/>
                    <a:pt x="1798907" y="1125297"/>
                  </a:cubicBezTo>
                  <a:close/>
                </a:path>
              </a:pathLst>
            </a:custGeom>
            <a:solidFill>
              <a:srgbClr val="75C7FB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617688" y="523217"/>
            <a:ext cx="1978908" cy="18403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920235" y="7417916"/>
            <a:ext cx="1978908" cy="18403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946092" y="3283793"/>
            <a:ext cx="218527" cy="21852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617688" y="4226775"/>
            <a:ext cx="160064" cy="1600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399720" y="7394008"/>
            <a:ext cx="2414842" cy="2282026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-10800000">
            <a:off x="17236437" y="9373452"/>
            <a:ext cx="720315" cy="720315"/>
            <a:chOff x="0" y="0"/>
            <a:chExt cx="960421" cy="960421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960421" cy="960421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34750" y="234750"/>
              <a:ext cx="490920" cy="490920"/>
            </a:xfrm>
            <a:prstGeom prst="rect">
              <a:avLst/>
            </a:prstGeom>
          </p:spPr>
        </p:pic>
      </p:grpSp>
      <p:pic>
        <p:nvPicPr>
          <p:cNvPr id="13" name="Picture 13">
            <a:hlinkClick r:id="rId14"/>
          </p:cNvPr>
          <p:cNvPicPr>
            <a:picLocks noChangeAspect="1"/>
          </p:cNvPicPr>
          <p:nvPr/>
        </p:nvPicPr>
        <p:blipFill>
          <a:blip r:embed="rId15"/>
          <a:srcRect l="13729" t="14851" r="13733" b="11507"/>
          <a:stretch>
            <a:fillRect/>
          </a:stretch>
        </p:blipFill>
        <p:spPr>
          <a:xfrm>
            <a:off x="3288290" y="2363601"/>
            <a:ext cx="11186763" cy="7098034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028700" y="1085850"/>
            <a:ext cx="11640745" cy="1037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20"/>
              </a:lnSpc>
            </a:pPr>
            <a:r>
              <a:rPr lang="en-US" sz="7200" spc="-72">
                <a:solidFill>
                  <a:srgbClr val="75C7FB"/>
                </a:solidFill>
                <a:latin typeface="Aileron Heavy"/>
              </a:rPr>
              <a:t>Primjer dobre prakse: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55611" y="1723108"/>
            <a:ext cx="16703689" cy="1788771"/>
            <a:chOff x="0" y="0"/>
            <a:chExt cx="22271585" cy="2385028"/>
          </a:xfrm>
        </p:grpSpPr>
        <p:sp>
          <p:nvSpPr>
            <p:cNvPr id="4" name="TextBox 4"/>
            <p:cNvSpPr txBox="1"/>
            <p:nvPr/>
          </p:nvSpPr>
          <p:spPr>
            <a:xfrm>
              <a:off x="0" y="66675"/>
              <a:ext cx="22271585" cy="1365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766"/>
                </a:lnSpc>
              </a:pPr>
              <a:r>
                <a:rPr lang="en-US" sz="7060" spc="-70">
                  <a:solidFill>
                    <a:srgbClr val="0048CD"/>
                  </a:solidFill>
                  <a:latin typeface="Aileron Heavy"/>
                </a:rPr>
                <a:t>Može li rad biti objavljen u repozitoriju?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794073"/>
              <a:ext cx="17839226" cy="5909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8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192780" y="3648188"/>
            <a:ext cx="13429351" cy="185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</a:pPr>
            <a:r>
              <a:rPr lang="en-US" sz="4017">
                <a:solidFill>
                  <a:srgbClr val="0048CD"/>
                </a:solidFill>
                <a:latin typeface="Aileron Regular"/>
              </a:rPr>
              <a:t> Ovisi o politici izdavača o samoarhiviranju i stavljanju rada u otvoreni pristup. </a:t>
            </a:r>
          </a:p>
          <a:p>
            <a:pPr algn="ctr">
              <a:lnSpc>
                <a:spcPts val="3353"/>
              </a:lnSpc>
            </a:pPr>
            <a:endParaRPr lang="en-US" sz="4017">
              <a:solidFill>
                <a:srgbClr val="0048CD"/>
              </a:solidFill>
              <a:latin typeface="Aileron Regular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513344" y="6482589"/>
            <a:ext cx="3084089" cy="308408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650756" y="7534414"/>
            <a:ext cx="10141443" cy="1037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  <a:spcBef>
                <a:spcPct val="0"/>
              </a:spcBef>
            </a:pPr>
            <a:r>
              <a:rPr lang="en-US" sz="7200" u="sng" spc="-72" dirty="0">
                <a:solidFill>
                  <a:srgbClr val="0048CD"/>
                </a:solidFill>
                <a:latin typeface="Aileron Regular"/>
              </a:rPr>
              <a:t>Sherpa Romeo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72" b="1372"/>
          <a:stretch>
            <a:fillRect/>
          </a:stretch>
        </p:blipFill>
        <p:spPr>
          <a:xfrm>
            <a:off x="15445214" y="8952209"/>
            <a:ext cx="2313918" cy="83546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902900" y="1450429"/>
            <a:ext cx="10356400" cy="6637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0"/>
              </a:lnSpc>
              <a:spcBef>
                <a:spcPct val="0"/>
              </a:spcBef>
            </a:pPr>
            <a:r>
              <a:rPr lang="en-US" sz="3180" spc="159">
                <a:solidFill>
                  <a:srgbClr val="000000"/>
                </a:solidFill>
                <a:latin typeface="Aileron Regular"/>
              </a:rPr>
              <a:t>Predrecenzijska verzija</a:t>
            </a:r>
          </a:p>
          <a:p>
            <a:pPr algn="ctr">
              <a:lnSpc>
                <a:spcPts val="4770"/>
              </a:lnSpc>
              <a:spcBef>
                <a:spcPct val="0"/>
              </a:spcBef>
            </a:pPr>
            <a:r>
              <a:rPr lang="en-US" sz="3180" spc="159">
                <a:solidFill>
                  <a:srgbClr val="000000"/>
                </a:solidFill>
                <a:latin typeface="Aileron Regular"/>
              </a:rPr>
              <a:t>                  eng. preprint / submitted version</a:t>
            </a:r>
          </a:p>
          <a:p>
            <a:pPr>
              <a:lnSpc>
                <a:spcPts val="4770"/>
              </a:lnSpc>
              <a:spcBef>
                <a:spcPct val="0"/>
              </a:spcBef>
            </a:pPr>
            <a:r>
              <a:rPr lang="en-US" sz="3180" spc="159">
                <a:solidFill>
                  <a:srgbClr val="000000"/>
                </a:solidFill>
                <a:latin typeface="Aileron Regular"/>
              </a:rPr>
              <a:t> </a:t>
            </a:r>
          </a:p>
          <a:p>
            <a:pPr>
              <a:lnSpc>
                <a:spcPts val="4770"/>
              </a:lnSpc>
              <a:spcBef>
                <a:spcPct val="0"/>
              </a:spcBef>
            </a:pPr>
            <a:endParaRPr lang="en-US" sz="3180" spc="159">
              <a:solidFill>
                <a:srgbClr val="000000"/>
              </a:solidFill>
              <a:latin typeface="Aileron Regular"/>
            </a:endParaRPr>
          </a:p>
          <a:p>
            <a:pPr algn="ctr">
              <a:lnSpc>
                <a:spcPts val="4770"/>
              </a:lnSpc>
              <a:spcBef>
                <a:spcPct val="0"/>
              </a:spcBef>
            </a:pPr>
            <a:r>
              <a:rPr lang="en-US" sz="3180" spc="159">
                <a:solidFill>
                  <a:srgbClr val="000000"/>
                </a:solidFill>
                <a:latin typeface="Aileron Regular"/>
              </a:rPr>
              <a:t>Verzija prihvaćena za objavljivanje                       </a:t>
            </a:r>
          </a:p>
          <a:p>
            <a:pPr algn="ctr">
              <a:lnSpc>
                <a:spcPts val="4770"/>
              </a:lnSpc>
              <a:spcBef>
                <a:spcPct val="0"/>
              </a:spcBef>
            </a:pPr>
            <a:r>
              <a:rPr lang="en-US" sz="3180" spc="159">
                <a:solidFill>
                  <a:srgbClr val="000000"/>
                </a:solidFill>
                <a:latin typeface="Aileron Regular"/>
              </a:rPr>
              <a:t>engl. postprint / accepted manuscript                     </a:t>
            </a:r>
          </a:p>
          <a:p>
            <a:pPr algn="ctr">
              <a:lnSpc>
                <a:spcPts val="4770"/>
              </a:lnSpc>
              <a:spcBef>
                <a:spcPct val="0"/>
              </a:spcBef>
            </a:pPr>
            <a:endParaRPr lang="en-US" sz="3180" spc="159">
              <a:solidFill>
                <a:srgbClr val="000000"/>
              </a:solidFill>
              <a:latin typeface="Aileron Regular"/>
            </a:endParaRPr>
          </a:p>
          <a:p>
            <a:pPr algn="ctr">
              <a:lnSpc>
                <a:spcPts val="4770"/>
              </a:lnSpc>
              <a:spcBef>
                <a:spcPct val="0"/>
              </a:spcBef>
            </a:pPr>
            <a:endParaRPr lang="en-US" sz="3180" spc="159">
              <a:solidFill>
                <a:srgbClr val="000000"/>
              </a:solidFill>
              <a:latin typeface="Aileron Regular"/>
            </a:endParaRPr>
          </a:p>
          <a:p>
            <a:pPr algn="ctr">
              <a:lnSpc>
                <a:spcPts val="4770"/>
              </a:lnSpc>
              <a:spcBef>
                <a:spcPct val="0"/>
              </a:spcBef>
            </a:pPr>
            <a:r>
              <a:rPr lang="en-US" sz="3180" spc="159">
                <a:solidFill>
                  <a:srgbClr val="000000"/>
                </a:solidFill>
                <a:latin typeface="Aileron Regular"/>
              </a:rPr>
              <a:t>Objavljena verzija </a:t>
            </a:r>
          </a:p>
          <a:p>
            <a:pPr algn="ctr">
              <a:lnSpc>
                <a:spcPts val="4770"/>
              </a:lnSpc>
              <a:spcBef>
                <a:spcPct val="0"/>
              </a:spcBef>
            </a:pPr>
            <a:r>
              <a:rPr lang="en-US" sz="3180" spc="159">
                <a:solidFill>
                  <a:srgbClr val="000000"/>
                </a:solidFill>
                <a:latin typeface="Aileron Regular"/>
              </a:rPr>
              <a:t>                      engl. version of record – VoR /</a:t>
            </a:r>
          </a:p>
          <a:p>
            <a:pPr algn="ctr">
              <a:lnSpc>
                <a:spcPts val="4770"/>
              </a:lnSpc>
              <a:spcBef>
                <a:spcPct val="0"/>
              </a:spcBef>
            </a:pPr>
            <a:r>
              <a:rPr lang="en-US" sz="3180" spc="159">
                <a:solidFill>
                  <a:srgbClr val="000000"/>
                </a:solidFill>
                <a:latin typeface="Aileron Regular"/>
              </a:rPr>
              <a:t>published PDF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60000"/>
          </a:blip>
          <a:srcRect t="10546" b="13183"/>
          <a:stretch>
            <a:fillRect/>
          </a:stretch>
        </p:blipFill>
        <p:spPr>
          <a:xfrm>
            <a:off x="7319667" y="1028700"/>
            <a:ext cx="1824333" cy="19680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60000"/>
          </a:blip>
          <a:srcRect t="16561" r="8328" b="17596"/>
          <a:stretch>
            <a:fillRect/>
          </a:stretch>
        </p:blipFill>
        <p:spPr>
          <a:xfrm>
            <a:off x="15012793" y="3432193"/>
            <a:ext cx="2246507" cy="21638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60000"/>
          </a:blip>
          <a:srcRect l="15552" t="20526" r="11664" b="21894"/>
          <a:stretch>
            <a:fillRect/>
          </a:stretch>
        </p:blipFill>
        <p:spPr>
          <a:xfrm>
            <a:off x="7674759" y="5953563"/>
            <a:ext cx="2096461" cy="235625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4007413"/>
            <a:ext cx="4002347" cy="149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  <a:spcBef>
                <a:spcPct val="0"/>
              </a:spcBef>
            </a:pPr>
            <a:r>
              <a:rPr lang="en-US" sz="4000" spc="200">
                <a:solidFill>
                  <a:srgbClr val="2C92D5"/>
                </a:solidFill>
                <a:latin typeface="Aileron Regular Bold"/>
              </a:rPr>
              <a:t>Verzije</a:t>
            </a:r>
          </a:p>
          <a:p>
            <a:pPr>
              <a:lnSpc>
                <a:spcPts val="6000"/>
              </a:lnSpc>
              <a:spcBef>
                <a:spcPct val="0"/>
              </a:spcBef>
            </a:pPr>
            <a:r>
              <a:rPr lang="en-US" sz="4000" spc="200">
                <a:solidFill>
                  <a:srgbClr val="2C92D5"/>
                </a:solidFill>
                <a:latin typeface="Aileron Regular Bold"/>
              </a:rPr>
              <a:t>radova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10800000">
            <a:off x="16899142" y="8898142"/>
            <a:ext cx="720315" cy="720315"/>
            <a:chOff x="0" y="0"/>
            <a:chExt cx="960421" cy="96042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960421" cy="96042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34750" y="234750"/>
              <a:ext cx="490920" cy="490920"/>
            </a:xfrm>
            <a:prstGeom prst="rect">
              <a:avLst/>
            </a:prstGeom>
          </p:spPr>
        </p:pic>
      </p:grpSp>
      <p:pic>
        <p:nvPicPr>
          <p:cNvPr id="6" name="Picture 6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723064" y="2694240"/>
            <a:ext cx="5715345" cy="62039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185163" y="3436364"/>
            <a:ext cx="4791147" cy="5763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59"/>
              </a:lnSpc>
              <a:spcBef>
                <a:spcPct val="0"/>
              </a:spcBef>
            </a:pPr>
            <a:r>
              <a:rPr lang="en-US" sz="5400" u="sng" dirty="0">
                <a:solidFill>
                  <a:srgbClr val="000000"/>
                </a:solidFill>
                <a:latin typeface="Aileron Regular"/>
                <a:hlinkClick r:id="rId10"/>
              </a:rPr>
              <a:t>Electric Power Systems Research</a:t>
            </a:r>
            <a:endParaRPr lang="en-US" sz="5400" u="sng" dirty="0">
              <a:solidFill>
                <a:srgbClr val="000000"/>
              </a:solidFill>
              <a:latin typeface="Aileron Regular"/>
            </a:endParaRPr>
          </a:p>
          <a:p>
            <a:pPr marL="0" lvl="0" indent="0" algn="ctr">
              <a:lnSpc>
                <a:spcPts val="7559"/>
              </a:lnSpc>
              <a:spcBef>
                <a:spcPct val="0"/>
              </a:spcBef>
            </a:pPr>
            <a:endParaRPr lang="en-US" sz="5400" u="sng" dirty="0">
              <a:solidFill>
                <a:srgbClr val="000000"/>
              </a:solidFill>
              <a:latin typeface="Aileron Regular"/>
            </a:endParaRPr>
          </a:p>
          <a:p>
            <a:pPr marL="0" lvl="0" indent="0" algn="ctr">
              <a:lnSpc>
                <a:spcPts val="7559"/>
              </a:lnSpc>
              <a:spcBef>
                <a:spcPct val="0"/>
              </a:spcBef>
            </a:pPr>
            <a:endParaRPr lang="en-US" sz="5400" u="sng" dirty="0">
              <a:solidFill>
                <a:srgbClr val="000000"/>
              </a:solidFill>
              <a:latin typeface="Aileron Regular"/>
            </a:endParaRPr>
          </a:p>
          <a:p>
            <a:pPr marL="0" lvl="0" indent="0" algn="ctr">
              <a:lnSpc>
                <a:spcPts val="7559"/>
              </a:lnSpc>
              <a:spcBef>
                <a:spcPct val="0"/>
              </a:spcBef>
            </a:pPr>
            <a:endParaRPr lang="en-US" sz="5400" u="sng" dirty="0">
              <a:solidFill>
                <a:srgbClr val="000000"/>
              </a:solidFill>
              <a:latin typeface="Aileron Regular"/>
            </a:endParaRPr>
          </a:p>
        </p:txBody>
      </p:sp>
      <p:pic>
        <p:nvPicPr>
          <p:cNvPr id="8" name="Picture 8">
            <a:hlinkClick r:id="rId11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623685" y="2694240"/>
            <a:ext cx="5715345" cy="620390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090993" y="3436364"/>
            <a:ext cx="4780730" cy="5763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400" u="sng" dirty="0">
                <a:solidFill>
                  <a:srgbClr val="000000"/>
                </a:solidFill>
                <a:latin typeface="Aileron Regular"/>
                <a:hlinkClick r:id="rId12"/>
              </a:rPr>
              <a:t>Water Resources Research</a:t>
            </a:r>
            <a:endParaRPr lang="en-US" sz="5400" u="sng" dirty="0">
              <a:solidFill>
                <a:srgbClr val="000000"/>
              </a:solidFill>
              <a:latin typeface="Aileron Regular"/>
            </a:endParaRPr>
          </a:p>
          <a:p>
            <a:pPr algn="ctr">
              <a:lnSpc>
                <a:spcPts val="7559"/>
              </a:lnSpc>
            </a:pPr>
            <a:endParaRPr lang="en-US" sz="5400" u="sng" dirty="0">
              <a:solidFill>
                <a:srgbClr val="000000"/>
              </a:solidFill>
              <a:latin typeface="Aileron Regular"/>
            </a:endParaRPr>
          </a:p>
          <a:p>
            <a:pPr algn="ctr">
              <a:lnSpc>
                <a:spcPts val="7559"/>
              </a:lnSpc>
            </a:pPr>
            <a:endParaRPr lang="en-US" sz="5400" u="sng" dirty="0">
              <a:solidFill>
                <a:srgbClr val="000000"/>
              </a:solidFill>
              <a:latin typeface="Aileron Regular"/>
            </a:endParaRPr>
          </a:p>
          <a:p>
            <a:pPr algn="ctr">
              <a:lnSpc>
                <a:spcPts val="7559"/>
              </a:lnSpc>
            </a:pPr>
            <a:endParaRPr lang="en-US" sz="5400" u="sng" dirty="0">
              <a:solidFill>
                <a:srgbClr val="000000"/>
              </a:solidFill>
              <a:latin typeface="Aileron Regular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 t="7162" b="21488"/>
          <a:stretch>
            <a:fillRect/>
          </a:stretch>
        </p:blipFill>
        <p:spPr>
          <a:xfrm>
            <a:off x="4317936" y="6679107"/>
            <a:ext cx="2268667" cy="216101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/>
          <a:srcRect b="26853"/>
          <a:stretch>
            <a:fillRect/>
          </a:stretch>
        </p:blipFill>
        <p:spPr>
          <a:xfrm>
            <a:off x="11061884" y="6539678"/>
            <a:ext cx="2534033" cy="243987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988071" y="595688"/>
            <a:ext cx="15271229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>
                <a:solidFill>
                  <a:srgbClr val="407D94"/>
                </a:solidFill>
                <a:latin typeface="Aileron Heavy"/>
              </a:rPr>
              <a:t>Politike izdavača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7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62679" y="1173510"/>
            <a:ext cx="5467466" cy="8229600"/>
            <a:chOff x="0" y="0"/>
            <a:chExt cx="3247482" cy="48880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47482" cy="4888092"/>
            </a:xfrm>
            <a:custGeom>
              <a:avLst/>
              <a:gdLst/>
              <a:ahLst/>
              <a:cxnLst/>
              <a:rect l="l" t="t" r="r" b="b"/>
              <a:pathLst>
                <a:path w="3247482" h="4888092">
                  <a:moveTo>
                    <a:pt x="3123022" y="4888092"/>
                  </a:moveTo>
                  <a:lnTo>
                    <a:pt x="124460" y="4888092"/>
                  </a:lnTo>
                  <a:cubicBezTo>
                    <a:pt x="55880" y="4888092"/>
                    <a:pt x="0" y="4832212"/>
                    <a:pt x="0" y="476363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123022" y="0"/>
                  </a:lnTo>
                  <a:cubicBezTo>
                    <a:pt x="3191602" y="0"/>
                    <a:pt x="3247482" y="55880"/>
                    <a:pt x="3247482" y="124460"/>
                  </a:cubicBezTo>
                  <a:lnTo>
                    <a:pt x="3247482" y="4763632"/>
                  </a:lnTo>
                  <a:cubicBezTo>
                    <a:pt x="3247482" y="4832212"/>
                    <a:pt x="3191602" y="4888092"/>
                    <a:pt x="3123022" y="4888092"/>
                  </a:cubicBezTo>
                  <a:close/>
                </a:path>
              </a:pathLst>
            </a:custGeom>
            <a:solidFill>
              <a:srgbClr val="75C7FB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7703105" y="1718788"/>
            <a:ext cx="7291256" cy="1724719"/>
            <a:chOff x="0" y="0"/>
            <a:chExt cx="4393297" cy="103921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393297" cy="1039218"/>
            </a:xfrm>
            <a:custGeom>
              <a:avLst/>
              <a:gdLst/>
              <a:ahLst/>
              <a:cxnLst/>
              <a:rect l="l" t="t" r="r" b="b"/>
              <a:pathLst>
                <a:path w="4393297" h="1039218">
                  <a:moveTo>
                    <a:pt x="4268837" y="1039218"/>
                  </a:moveTo>
                  <a:lnTo>
                    <a:pt x="124460" y="1039218"/>
                  </a:lnTo>
                  <a:cubicBezTo>
                    <a:pt x="55880" y="1039218"/>
                    <a:pt x="0" y="983338"/>
                    <a:pt x="0" y="91475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268837" y="0"/>
                  </a:lnTo>
                  <a:cubicBezTo>
                    <a:pt x="4337417" y="0"/>
                    <a:pt x="4393297" y="55880"/>
                    <a:pt x="4393297" y="124460"/>
                  </a:cubicBezTo>
                  <a:lnTo>
                    <a:pt x="4393297" y="914758"/>
                  </a:lnTo>
                  <a:cubicBezTo>
                    <a:pt x="4393297" y="983338"/>
                    <a:pt x="4337417" y="1039218"/>
                    <a:pt x="4268837" y="10392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1348733" y="4281141"/>
            <a:ext cx="7645406" cy="1811713"/>
            <a:chOff x="0" y="0"/>
            <a:chExt cx="4385484" cy="10392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385484" cy="1039218"/>
            </a:xfrm>
            <a:custGeom>
              <a:avLst/>
              <a:gdLst/>
              <a:ahLst/>
              <a:cxnLst/>
              <a:rect l="l" t="t" r="r" b="b"/>
              <a:pathLst>
                <a:path w="4385484" h="1039218">
                  <a:moveTo>
                    <a:pt x="4261024" y="1039218"/>
                  </a:moveTo>
                  <a:lnTo>
                    <a:pt x="124460" y="1039218"/>
                  </a:lnTo>
                  <a:cubicBezTo>
                    <a:pt x="55880" y="1039218"/>
                    <a:pt x="0" y="983338"/>
                    <a:pt x="0" y="91475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261024" y="0"/>
                  </a:lnTo>
                  <a:cubicBezTo>
                    <a:pt x="4329604" y="0"/>
                    <a:pt x="4385484" y="55880"/>
                    <a:pt x="4385484" y="124460"/>
                  </a:cubicBezTo>
                  <a:lnTo>
                    <a:pt x="4385484" y="914758"/>
                  </a:lnTo>
                  <a:cubicBezTo>
                    <a:pt x="4385484" y="983338"/>
                    <a:pt x="4329604" y="1039218"/>
                    <a:pt x="4261024" y="10392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7837660" y="7173423"/>
            <a:ext cx="7278290" cy="1724719"/>
            <a:chOff x="0" y="0"/>
            <a:chExt cx="4385484" cy="103921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85484" cy="1039218"/>
            </a:xfrm>
            <a:custGeom>
              <a:avLst/>
              <a:gdLst/>
              <a:ahLst/>
              <a:cxnLst/>
              <a:rect l="l" t="t" r="r" b="b"/>
              <a:pathLst>
                <a:path w="4385484" h="1039218">
                  <a:moveTo>
                    <a:pt x="4261024" y="1039218"/>
                  </a:moveTo>
                  <a:lnTo>
                    <a:pt x="124460" y="1039218"/>
                  </a:lnTo>
                  <a:cubicBezTo>
                    <a:pt x="55880" y="1039218"/>
                    <a:pt x="0" y="983338"/>
                    <a:pt x="0" y="91475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261024" y="0"/>
                  </a:lnTo>
                  <a:cubicBezTo>
                    <a:pt x="4329604" y="0"/>
                    <a:pt x="4385484" y="55880"/>
                    <a:pt x="4385484" y="124460"/>
                  </a:cubicBezTo>
                  <a:lnTo>
                    <a:pt x="4385484" y="914758"/>
                  </a:lnTo>
                  <a:cubicBezTo>
                    <a:pt x="4385484" y="983338"/>
                    <a:pt x="4329604" y="1039218"/>
                    <a:pt x="4261024" y="10392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732764" y="4544243"/>
            <a:ext cx="1273811" cy="127381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142606" y="1834942"/>
            <a:ext cx="1492412" cy="149241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142606" y="7288808"/>
            <a:ext cx="1306340" cy="130634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028700" y="3812141"/>
            <a:ext cx="6674405" cy="2040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20"/>
              </a:lnSpc>
            </a:pPr>
            <a:r>
              <a:rPr lang="en-US" sz="7200" spc="-72">
                <a:solidFill>
                  <a:srgbClr val="FFFFFF"/>
                </a:solidFill>
                <a:latin typeface="Aileron Heavy"/>
              </a:rPr>
              <a:t>Pohrana rada u repozitoriju 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76379" y="9393454"/>
            <a:ext cx="4945890" cy="412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endParaRPr/>
          </a:p>
        </p:txBody>
      </p:sp>
      <p:grpSp>
        <p:nvGrpSpPr>
          <p:cNvPr id="15" name="Group 15"/>
          <p:cNvGrpSpPr/>
          <p:nvPr/>
        </p:nvGrpSpPr>
        <p:grpSpPr>
          <a:xfrm>
            <a:off x="10158125" y="2018959"/>
            <a:ext cx="5196869" cy="1538848"/>
            <a:chOff x="0" y="0"/>
            <a:chExt cx="6929159" cy="2051797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19050"/>
              <a:ext cx="6929159" cy="1370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4160"/>
                </a:lnSpc>
                <a:spcBef>
                  <a:spcPct val="0"/>
                </a:spcBef>
              </a:pPr>
              <a:r>
                <a:rPr lang="en-US" sz="3200" spc="-32">
                  <a:solidFill>
                    <a:srgbClr val="0048CD"/>
                  </a:solidFill>
                  <a:latin typeface="Muli Bold Bold"/>
                </a:rPr>
                <a:t>Provjeriti uredničku politiku časopisa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510477"/>
              <a:ext cx="6929159" cy="5413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0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2008380" y="8016566"/>
            <a:ext cx="3626596" cy="412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endParaRPr/>
          </a:p>
        </p:txBody>
      </p:sp>
      <p:sp>
        <p:nvSpPr>
          <p:cNvPr id="19" name="TextBox 19"/>
          <p:cNvSpPr txBox="1"/>
          <p:nvPr/>
        </p:nvSpPr>
        <p:spPr>
          <a:xfrm>
            <a:off x="9179134" y="7682263"/>
            <a:ext cx="5915479" cy="531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0048CD"/>
                </a:solidFill>
                <a:latin typeface="Muli Bold Bold"/>
              </a:rPr>
              <a:t> Učitati rad u repozitorijj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006575" y="4593745"/>
            <a:ext cx="5256804" cy="1117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46"/>
              </a:lnSpc>
            </a:pPr>
            <a:r>
              <a:rPr lang="en-US" sz="3247">
                <a:solidFill>
                  <a:srgbClr val="0048CD"/>
                </a:solidFill>
                <a:latin typeface="Muli Bold Bold"/>
              </a:rPr>
              <a:t>Odabrati ispravnu verziju rada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7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082038" y="7905638"/>
            <a:ext cx="2123923" cy="197524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456768" y="567901"/>
            <a:ext cx="2123923" cy="197524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8334126" y="829571"/>
            <a:ext cx="8925174" cy="8627858"/>
            <a:chOff x="0" y="0"/>
            <a:chExt cx="3690051" cy="356712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90051" cy="3567128"/>
            </a:xfrm>
            <a:custGeom>
              <a:avLst/>
              <a:gdLst/>
              <a:ahLst/>
              <a:cxnLst/>
              <a:rect l="l" t="t" r="r" b="b"/>
              <a:pathLst>
                <a:path w="3690051" h="3567128">
                  <a:moveTo>
                    <a:pt x="3565591" y="3567128"/>
                  </a:moveTo>
                  <a:lnTo>
                    <a:pt x="124460" y="3567128"/>
                  </a:lnTo>
                  <a:cubicBezTo>
                    <a:pt x="55880" y="3567128"/>
                    <a:pt x="0" y="3511248"/>
                    <a:pt x="0" y="344266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65591" y="0"/>
                  </a:lnTo>
                  <a:cubicBezTo>
                    <a:pt x="3634171" y="0"/>
                    <a:pt x="3690051" y="55880"/>
                    <a:pt x="3690051" y="124460"/>
                  </a:cubicBezTo>
                  <a:lnTo>
                    <a:pt x="3690051" y="3442668"/>
                  </a:lnTo>
                  <a:cubicBezTo>
                    <a:pt x="3690051" y="3511248"/>
                    <a:pt x="3634171" y="3567128"/>
                    <a:pt x="3565591" y="3567128"/>
                  </a:cubicBezTo>
                  <a:close/>
                </a:path>
              </a:pathLst>
            </a:custGeom>
            <a:solidFill>
              <a:srgbClr val="E9E9E9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8334126" y="851013"/>
            <a:ext cx="8925174" cy="7182858"/>
            <a:chOff x="0" y="0"/>
            <a:chExt cx="3690051" cy="296970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90051" cy="2969703"/>
            </a:xfrm>
            <a:custGeom>
              <a:avLst/>
              <a:gdLst/>
              <a:ahLst/>
              <a:cxnLst/>
              <a:rect l="l" t="t" r="r" b="b"/>
              <a:pathLst>
                <a:path w="3690051" h="2969703">
                  <a:moveTo>
                    <a:pt x="3565591" y="2969703"/>
                  </a:moveTo>
                  <a:lnTo>
                    <a:pt x="124460" y="2969703"/>
                  </a:lnTo>
                  <a:cubicBezTo>
                    <a:pt x="55880" y="2969703"/>
                    <a:pt x="0" y="2913823"/>
                    <a:pt x="0" y="284524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65591" y="0"/>
                  </a:lnTo>
                  <a:cubicBezTo>
                    <a:pt x="3634171" y="0"/>
                    <a:pt x="3690051" y="55880"/>
                    <a:pt x="3690051" y="124460"/>
                  </a:cubicBezTo>
                  <a:lnTo>
                    <a:pt x="3690051" y="2845243"/>
                  </a:lnTo>
                  <a:cubicBezTo>
                    <a:pt x="3690051" y="2913823"/>
                    <a:pt x="3634171" y="2969703"/>
                    <a:pt x="3565591" y="296970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8" name="Picture 8">
            <a:hlinkClick r:id="rId4"/>
          </p:cNvPr>
          <p:cNvPicPr>
            <a:picLocks noChangeAspect="1"/>
          </p:cNvPicPr>
          <p:nvPr/>
        </p:nvPicPr>
        <p:blipFill>
          <a:blip r:embed="rId5"/>
          <a:srcRect l="12151" t="27993" r="70438" b="25567"/>
          <a:stretch>
            <a:fillRect/>
          </a:stretch>
        </p:blipFill>
        <p:spPr>
          <a:xfrm>
            <a:off x="10540798" y="851013"/>
            <a:ext cx="4787178" cy="718285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-10800000">
            <a:off x="15977980" y="8385585"/>
            <a:ext cx="720315" cy="720315"/>
            <a:chOff x="0" y="0"/>
            <a:chExt cx="960421" cy="960421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960421" cy="960421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34750" y="234750"/>
              <a:ext cx="490920" cy="490920"/>
            </a:xfrm>
            <a:prstGeom prst="rect">
              <a:avLst/>
            </a:prstGeom>
          </p:spPr>
        </p:pic>
      </p:grpSp>
      <p:sp>
        <p:nvSpPr>
          <p:cNvPr id="12" name="TextBox 12"/>
          <p:cNvSpPr txBox="1"/>
          <p:nvPr/>
        </p:nvSpPr>
        <p:spPr>
          <a:xfrm>
            <a:off x="9572917" y="8503867"/>
            <a:ext cx="3724951" cy="453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40"/>
              </a:lnSpc>
              <a:spcBef>
                <a:spcPct val="0"/>
              </a:spcBef>
            </a:pPr>
            <a:r>
              <a:rPr lang="en-US" sz="2800" spc="-28">
                <a:solidFill>
                  <a:srgbClr val="0048CD"/>
                </a:solidFill>
                <a:latin typeface="Inknut Antiqua Medium Bold"/>
              </a:rPr>
              <a:t>Mogućnosti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519502" y="1028700"/>
            <a:ext cx="7562537" cy="8317289"/>
            <a:chOff x="0" y="0"/>
            <a:chExt cx="10083382" cy="11089718"/>
          </a:xfrm>
        </p:grpSpPr>
        <p:sp>
          <p:nvSpPr>
            <p:cNvPr id="14" name="TextBox 14"/>
            <p:cNvSpPr txBox="1"/>
            <p:nvPr/>
          </p:nvSpPr>
          <p:spPr>
            <a:xfrm>
              <a:off x="0" y="66675"/>
              <a:ext cx="10083382" cy="101105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545"/>
                </a:lnSpc>
              </a:pPr>
              <a:r>
                <a:rPr lang="en-US" sz="7768" spc="-77" dirty="0" err="1">
                  <a:solidFill>
                    <a:srgbClr val="FFFFFF"/>
                  </a:solidFill>
                  <a:latin typeface="Aileron Heavy"/>
                </a:rPr>
                <a:t>Repozitorij</a:t>
              </a:r>
              <a:r>
                <a:rPr lang="en-US" sz="7768" spc="-77" dirty="0">
                  <a:solidFill>
                    <a:srgbClr val="FFFFFF"/>
                  </a:solidFill>
                  <a:latin typeface="Aileron Heavy"/>
                </a:rPr>
                <a:t> </a:t>
              </a:r>
              <a:r>
                <a:rPr lang="en-US" sz="7768" spc="-77" dirty="0" err="1">
                  <a:solidFill>
                    <a:srgbClr val="FFFFFF"/>
                  </a:solidFill>
                  <a:latin typeface="Aileron Heavy"/>
                </a:rPr>
                <a:t>Fakulteta</a:t>
              </a:r>
              <a:r>
                <a:rPr lang="en-US" sz="7768" spc="-77" dirty="0">
                  <a:solidFill>
                    <a:srgbClr val="FFFFFF"/>
                  </a:solidFill>
                  <a:latin typeface="Aileron Heavy"/>
                </a:rPr>
                <a:t> </a:t>
              </a:r>
              <a:r>
                <a:rPr lang="en-US" sz="7768" spc="-77" dirty="0" err="1">
                  <a:solidFill>
                    <a:srgbClr val="FFFFFF"/>
                  </a:solidFill>
                  <a:latin typeface="Aileron Heavy"/>
                </a:rPr>
                <a:t>građevinarstva</a:t>
              </a:r>
              <a:r>
                <a:rPr lang="en-US" sz="7768" spc="-77" dirty="0">
                  <a:solidFill>
                    <a:srgbClr val="FFFFFF"/>
                  </a:solidFill>
                  <a:latin typeface="Aileron Heavy"/>
                </a:rPr>
                <a:t>, </a:t>
              </a:r>
              <a:r>
                <a:rPr lang="en-US" sz="7768" spc="-77" dirty="0" err="1">
                  <a:solidFill>
                    <a:srgbClr val="FFFFFF"/>
                  </a:solidFill>
                  <a:latin typeface="Aileron Heavy"/>
                </a:rPr>
                <a:t>arhitekture</a:t>
              </a:r>
              <a:r>
                <a:rPr lang="en-US" sz="7768" spc="-77" dirty="0">
                  <a:solidFill>
                    <a:srgbClr val="FFFFFF"/>
                  </a:solidFill>
                  <a:latin typeface="Aileron Heavy"/>
                </a:rPr>
                <a:t> </a:t>
              </a:r>
              <a:r>
                <a:rPr lang="en-US" sz="7768" spc="-77" dirty="0" err="1">
                  <a:solidFill>
                    <a:srgbClr val="FFFFFF"/>
                  </a:solidFill>
                  <a:latin typeface="Aileron Heavy"/>
                </a:rPr>
                <a:t>i</a:t>
              </a:r>
              <a:r>
                <a:rPr lang="en-US" sz="7768" spc="-77" dirty="0">
                  <a:solidFill>
                    <a:srgbClr val="FFFFFF"/>
                  </a:solidFill>
                  <a:latin typeface="Aileron Heavy"/>
                </a:rPr>
                <a:t> </a:t>
              </a:r>
              <a:r>
                <a:rPr lang="en-US" sz="7768" spc="-77" dirty="0" err="1">
                  <a:solidFill>
                    <a:srgbClr val="FFFFFF"/>
                  </a:solidFill>
                  <a:latin typeface="Aileron Heavy"/>
                </a:rPr>
                <a:t>geodezije</a:t>
              </a:r>
              <a:r>
                <a:rPr lang="en-US" sz="7768" spc="-77" dirty="0">
                  <a:solidFill>
                    <a:srgbClr val="FFFFFF"/>
                  </a:solidFill>
                  <a:latin typeface="Aileron Heavy"/>
                </a:rPr>
                <a:t>, </a:t>
              </a:r>
              <a:r>
                <a:rPr lang="en-US" sz="7768" spc="-77" dirty="0" err="1">
                  <a:solidFill>
                    <a:srgbClr val="FFFFFF"/>
                  </a:solidFill>
                  <a:latin typeface="Aileron Heavy"/>
                </a:rPr>
                <a:t>Sveučilište</a:t>
              </a:r>
              <a:r>
                <a:rPr lang="en-US" sz="7768" spc="-77" dirty="0">
                  <a:solidFill>
                    <a:srgbClr val="FFFFFF"/>
                  </a:solidFill>
                  <a:latin typeface="Aileron Heavy"/>
                </a:rPr>
                <a:t> u </a:t>
              </a:r>
              <a:r>
                <a:rPr lang="en-US" sz="7768" spc="-77" dirty="0" err="1">
                  <a:solidFill>
                    <a:srgbClr val="FFFFFF"/>
                  </a:solidFill>
                  <a:latin typeface="Aileron Heavy"/>
                </a:rPr>
                <a:t>Splitu</a:t>
              </a:r>
              <a:endParaRPr lang="en-US" sz="7768" spc="-77" dirty="0">
                <a:solidFill>
                  <a:srgbClr val="FFFFFF"/>
                </a:solidFill>
                <a:latin typeface="Aileron Heavy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0423198"/>
              <a:ext cx="10083382" cy="6665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2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10800000">
            <a:off x="15977980" y="8311727"/>
            <a:ext cx="720315" cy="720315"/>
            <a:chOff x="0" y="0"/>
            <a:chExt cx="960421" cy="96042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960421" cy="96042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34750" y="234750"/>
              <a:ext cx="490920" cy="490920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 l="31929" t="34814" r="17106" b="20980"/>
          <a:stretch>
            <a:fillRect/>
          </a:stretch>
        </p:blipFill>
        <p:spPr>
          <a:xfrm>
            <a:off x="3048241" y="2540172"/>
            <a:ext cx="12088934" cy="655361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708988" y="332319"/>
            <a:ext cx="10446775" cy="2022282"/>
            <a:chOff x="0" y="0"/>
            <a:chExt cx="13929034" cy="2696376"/>
          </a:xfrm>
        </p:grpSpPr>
        <p:sp>
          <p:nvSpPr>
            <p:cNvPr id="8" name="TextBox 8"/>
            <p:cNvSpPr txBox="1"/>
            <p:nvPr/>
          </p:nvSpPr>
          <p:spPr>
            <a:xfrm>
              <a:off x="0" y="57150"/>
              <a:ext cx="13929034" cy="1402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920"/>
                </a:lnSpc>
              </a:pPr>
              <a:r>
                <a:rPr lang="en-US" sz="7200" spc="-72">
                  <a:solidFill>
                    <a:srgbClr val="407D94"/>
                  </a:solidFill>
                  <a:latin typeface="Aileron Regular Bold"/>
                </a:rPr>
                <a:t> Statistika?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797851"/>
              <a:ext cx="11156960" cy="898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0"/>
                </a:lnSpc>
                <a:spcBef>
                  <a:spcPct val="0"/>
                </a:spcBef>
              </a:pPr>
              <a:r>
                <a:rPr lang="en-US" sz="4000">
                  <a:solidFill>
                    <a:srgbClr val="000000"/>
                  </a:solidFill>
                  <a:latin typeface="Muli Regular"/>
                </a:rPr>
                <a:t>Veća vidljivost = veća citiranost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198485" y="9346469"/>
            <a:ext cx="10030429" cy="391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61"/>
              </a:lnSpc>
              <a:spcBef>
                <a:spcPct val="0"/>
              </a:spcBef>
            </a:pPr>
            <a:r>
              <a:rPr lang="en-US" sz="1419" spc="-14">
                <a:solidFill>
                  <a:srgbClr val="000000"/>
                </a:solidFill>
                <a:latin typeface="Aileron Heavy"/>
              </a:rPr>
              <a:t>Fakulteta građevinarstva, arhitekture i geodezije u Splitu. (2021). FGAG repozitorij: statistika top pogleda/preuzimanja objekata [skup podataka]. 04.11.2021. Dobavljeno iz: https://repozitorij.gradst.unist.hr/stats/repository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16846942" cy="10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75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7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0160000"/>
            <a:ext cx="2095500" cy="127000"/>
          </a:xfrm>
          <a:prstGeom prst="rect">
            <a:avLst/>
          </a:prstGeom>
          <a:solidFill>
            <a:srgbClr val="37C9EF"/>
          </a:solidFill>
        </p:spPr>
      </p:sp>
      <p:sp>
        <p:nvSpPr>
          <p:cNvPr id="3" name="AutoShape 3"/>
          <p:cNvSpPr/>
          <p:nvPr/>
        </p:nvSpPr>
        <p:spPr>
          <a:xfrm>
            <a:off x="3133468" y="0"/>
            <a:ext cx="16192500" cy="127000"/>
          </a:xfrm>
          <a:prstGeom prst="rect">
            <a:avLst/>
          </a:prstGeom>
          <a:solidFill>
            <a:srgbClr val="37C9EF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617" r="617"/>
          <a:stretch>
            <a:fillRect/>
          </a:stretch>
        </p:blipFill>
        <p:spPr>
          <a:xfrm>
            <a:off x="2323587" y="0"/>
            <a:ext cx="135561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17656747" cy="10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8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485900"/>
            <a:ext cx="16654934" cy="1026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03167" y="342900"/>
            <a:ext cx="967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ileron Heavy" panose="020B0604020202020204" charset="-18"/>
              </a:rPr>
              <a:t>1. </a:t>
            </a:r>
            <a:r>
              <a:rPr lang="en-US" sz="4000" dirty="0" err="1" smtClean="0">
                <a:solidFill>
                  <a:srgbClr val="0070C0"/>
                </a:solidFill>
                <a:latin typeface="Aileron Heavy" panose="020B0604020202020204" charset="-18"/>
              </a:rPr>
              <a:t>primjer</a:t>
            </a:r>
            <a:r>
              <a:rPr lang="en-US" sz="4000" dirty="0" smtClean="0">
                <a:solidFill>
                  <a:srgbClr val="0070C0"/>
                </a:solidFill>
                <a:latin typeface="Aileron Heavy" panose="020B0604020202020204" charset="-18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ileron Heavy" panose="020B0604020202020204" charset="-18"/>
              </a:rPr>
              <a:t>pohrane</a:t>
            </a:r>
            <a:r>
              <a:rPr lang="en-US" sz="4000" dirty="0" smtClean="0">
                <a:solidFill>
                  <a:srgbClr val="0070C0"/>
                </a:solidFill>
                <a:latin typeface="Aileron Heavy" panose="020B0604020202020204" charset="-18"/>
              </a:rPr>
              <a:t>  u </a:t>
            </a:r>
            <a:r>
              <a:rPr lang="en-US" sz="4000" dirty="0" err="1" smtClean="0">
                <a:solidFill>
                  <a:srgbClr val="0070C0"/>
                </a:solidFill>
                <a:latin typeface="Aileron Heavy" panose="020B0604020202020204" charset="-18"/>
              </a:rPr>
              <a:t>Dabar</a:t>
            </a:r>
            <a:endParaRPr lang="en-US" sz="4000" dirty="0">
              <a:solidFill>
                <a:srgbClr val="0070C0"/>
              </a:solidFill>
              <a:latin typeface="Aileron Heavy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91486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601560" cy="10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78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000"/>
            <a:ext cx="17465757" cy="10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56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0"/>
            <a:ext cx="13042941" cy="10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7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3536"/>
            <a:ext cx="12325252" cy="10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42900"/>
            <a:ext cx="8229600" cy="1143000"/>
          </a:xfrm>
        </p:spPr>
        <p:txBody>
          <a:bodyPr/>
          <a:lstStyle/>
          <a:p>
            <a:r>
              <a:rPr lang="en-US" dirty="0"/>
              <a:t>https://v2.sherpa.ac.uk/romeo/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461655"/>
            <a:ext cx="11979750" cy="86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0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7318"/>
            <a:ext cx="13276327" cy="10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61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7391"/>
            <a:ext cx="15479373" cy="10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5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7000"/>
            <a:ext cx="13706991" cy="10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0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7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3591" y="1518264"/>
            <a:ext cx="15140355" cy="7250472"/>
            <a:chOff x="0" y="0"/>
            <a:chExt cx="20187139" cy="9667296"/>
          </a:xfrm>
        </p:grpSpPr>
        <p:sp>
          <p:nvSpPr>
            <p:cNvPr id="3" name="TextBox 3"/>
            <p:cNvSpPr txBox="1"/>
            <p:nvPr/>
          </p:nvSpPr>
          <p:spPr>
            <a:xfrm>
              <a:off x="0" y="-57150"/>
              <a:ext cx="20187139" cy="11986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354"/>
                </a:lnSpc>
              </a:pPr>
              <a:r>
                <a:rPr lang="en-US" sz="5657" spc="169">
                  <a:solidFill>
                    <a:srgbClr val="37C9EF"/>
                  </a:solidFill>
                  <a:latin typeface="Aileron Heavy Bold"/>
                </a:rPr>
                <a:t>Otvorena znanost? 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381567"/>
              <a:ext cx="20187139" cy="82857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18401" lvl="1" indent="-359201">
                <a:lnSpc>
                  <a:spcPts val="4991"/>
                </a:lnSpc>
                <a:buFont typeface="Arial"/>
                <a:buChar char="•"/>
              </a:pPr>
              <a:r>
                <a:rPr lang="en-US" sz="3327" spc="166" dirty="0" err="1">
                  <a:solidFill>
                    <a:srgbClr val="100F0D"/>
                  </a:solidFill>
                  <a:latin typeface="Aileron Regular"/>
                </a:rPr>
                <a:t>pomak</a:t>
              </a:r>
              <a:r>
                <a:rPr lang="en-US" sz="3327" spc="166" dirty="0">
                  <a:solidFill>
                    <a:srgbClr val="100F0D"/>
                  </a:solidFill>
                  <a:latin typeface="Aileron Regular"/>
                </a:rPr>
                <a:t> od </a:t>
              </a:r>
              <a:r>
                <a:rPr lang="en-US" sz="3327" spc="166" dirty="0" err="1">
                  <a:solidFill>
                    <a:srgbClr val="100F0D"/>
                  </a:solidFill>
                  <a:latin typeface="Aileron Regular"/>
                </a:rPr>
                <a:t>standardnih</a:t>
              </a:r>
              <a:r>
                <a:rPr lang="en-US" sz="3327" spc="166" dirty="0">
                  <a:solidFill>
                    <a:srgbClr val="100F0D"/>
                  </a:solidFill>
                  <a:latin typeface="Aileron Regular"/>
                </a:rPr>
                <a:t> </a:t>
              </a:r>
              <a:r>
                <a:rPr lang="en-US" sz="3327" spc="166" dirty="0" err="1">
                  <a:solidFill>
                    <a:srgbClr val="100F0D"/>
                  </a:solidFill>
                  <a:latin typeface="Aileron Regular"/>
                </a:rPr>
                <a:t>načina</a:t>
              </a:r>
              <a:r>
                <a:rPr lang="en-US" sz="3327" spc="166" dirty="0">
                  <a:solidFill>
                    <a:srgbClr val="100F0D"/>
                  </a:solidFill>
                  <a:latin typeface="Aileron Regular"/>
                </a:rPr>
                <a:t> </a:t>
              </a:r>
              <a:r>
                <a:rPr lang="en-US" sz="3327" spc="166" dirty="0" err="1">
                  <a:solidFill>
                    <a:srgbClr val="100F0D"/>
                  </a:solidFill>
                  <a:latin typeface="Aileron Regular"/>
                </a:rPr>
                <a:t>objavljivanja</a:t>
              </a:r>
              <a:r>
                <a:rPr lang="en-US" sz="3327" spc="166" dirty="0">
                  <a:solidFill>
                    <a:srgbClr val="100F0D"/>
                  </a:solidFill>
                  <a:latin typeface="Aileron Regular"/>
                </a:rPr>
                <a:t> </a:t>
              </a:r>
              <a:r>
                <a:rPr lang="en-US" sz="3327" spc="166" dirty="0" err="1">
                  <a:solidFill>
                    <a:srgbClr val="100F0D"/>
                  </a:solidFill>
                  <a:latin typeface="Aileron Regular"/>
                </a:rPr>
                <a:t>istraživačkih</a:t>
              </a:r>
              <a:r>
                <a:rPr lang="en-US" sz="3327" spc="166" dirty="0">
                  <a:solidFill>
                    <a:srgbClr val="100F0D"/>
                  </a:solidFill>
                  <a:latin typeface="Aileron Regular"/>
                </a:rPr>
                <a:t> </a:t>
              </a:r>
              <a:r>
                <a:rPr lang="en-US" sz="3327" spc="166" dirty="0" err="1">
                  <a:solidFill>
                    <a:srgbClr val="100F0D"/>
                  </a:solidFill>
                  <a:latin typeface="Aileron Regular"/>
                </a:rPr>
                <a:t>rezultata</a:t>
              </a:r>
              <a:r>
                <a:rPr lang="en-US" sz="3327" spc="166" dirty="0">
                  <a:solidFill>
                    <a:srgbClr val="100F0D"/>
                  </a:solidFill>
                  <a:latin typeface="Aileron Regular"/>
                </a:rPr>
                <a:t> u </a:t>
              </a:r>
              <a:r>
                <a:rPr lang="en-US" sz="3327" spc="166" dirty="0" err="1">
                  <a:solidFill>
                    <a:srgbClr val="100F0D"/>
                  </a:solidFill>
                  <a:latin typeface="Aileron Regular"/>
                </a:rPr>
                <a:t>znanstvenim</a:t>
              </a:r>
              <a:r>
                <a:rPr lang="en-US" sz="3327" spc="166" dirty="0">
                  <a:solidFill>
                    <a:srgbClr val="100F0D"/>
                  </a:solidFill>
                  <a:latin typeface="Aileron Regular"/>
                </a:rPr>
                <a:t> </a:t>
              </a:r>
              <a:r>
                <a:rPr lang="en-US" sz="3327" spc="166" dirty="0" err="1">
                  <a:solidFill>
                    <a:srgbClr val="100F0D"/>
                  </a:solidFill>
                  <a:latin typeface="Aileron Regular"/>
                </a:rPr>
                <a:t>publikacijama</a:t>
              </a:r>
              <a:r>
                <a:rPr lang="en-US" sz="3327" spc="166" dirty="0">
                  <a:solidFill>
                    <a:srgbClr val="100F0D"/>
                  </a:solidFill>
                  <a:latin typeface="Aileron Regular"/>
                </a:rPr>
                <a:t> </a:t>
              </a:r>
              <a:r>
                <a:rPr lang="en-US" sz="3327" spc="166" dirty="0" err="1">
                  <a:solidFill>
                    <a:srgbClr val="100F0D"/>
                  </a:solidFill>
                  <a:latin typeface="Aileron Regular"/>
                </a:rPr>
                <a:t>prema</a:t>
              </a:r>
              <a:r>
                <a:rPr lang="en-US" sz="3327" spc="166" dirty="0">
                  <a:solidFill>
                    <a:srgbClr val="100F0D"/>
                  </a:solidFill>
                  <a:latin typeface="Aileron Regular"/>
                </a:rPr>
                <a:t> </a:t>
              </a:r>
              <a:r>
                <a:rPr lang="en-US" sz="3327" spc="166" dirty="0" err="1">
                  <a:solidFill>
                    <a:srgbClr val="100F0D"/>
                  </a:solidFill>
                  <a:latin typeface="Aileron Regular"/>
                </a:rPr>
                <a:t>dijeljenju</a:t>
              </a:r>
              <a:r>
                <a:rPr lang="en-US" sz="3327" spc="166" dirty="0">
                  <a:solidFill>
                    <a:srgbClr val="100F0D"/>
                  </a:solidFill>
                  <a:latin typeface="Aileron Regular"/>
                </a:rPr>
                <a:t> </a:t>
              </a:r>
              <a:r>
                <a:rPr lang="en-US" sz="3327" spc="166" dirty="0" err="1">
                  <a:solidFill>
                    <a:srgbClr val="100F0D"/>
                  </a:solidFill>
                  <a:latin typeface="Aileron Regular"/>
                </a:rPr>
                <a:t>i</a:t>
              </a:r>
              <a:r>
                <a:rPr lang="en-US" sz="3327" spc="166" dirty="0">
                  <a:solidFill>
                    <a:srgbClr val="100F0D"/>
                  </a:solidFill>
                  <a:latin typeface="Aileron Regular"/>
                </a:rPr>
                <a:t> </a:t>
              </a:r>
              <a:r>
                <a:rPr lang="en-US" sz="3327" spc="166" dirty="0" err="1">
                  <a:solidFill>
                    <a:srgbClr val="100F0D"/>
                  </a:solidFill>
                  <a:latin typeface="Aileron Regular"/>
                </a:rPr>
                <a:t>korištenju</a:t>
              </a:r>
              <a:r>
                <a:rPr lang="en-US" sz="3327" spc="166" dirty="0">
                  <a:solidFill>
                    <a:srgbClr val="100F0D"/>
                  </a:solidFill>
                  <a:latin typeface="Aileron Regular"/>
                </a:rPr>
                <a:t> </a:t>
              </a:r>
              <a:r>
                <a:rPr lang="en-US" sz="3327" spc="166" dirty="0" err="1">
                  <a:solidFill>
                    <a:srgbClr val="100F0D"/>
                  </a:solidFill>
                  <a:latin typeface="Aileron Regular"/>
                </a:rPr>
                <a:t>dostupnog</a:t>
              </a:r>
              <a:r>
                <a:rPr lang="en-US" sz="3327" spc="166" dirty="0">
                  <a:solidFill>
                    <a:srgbClr val="100F0D"/>
                  </a:solidFill>
                  <a:latin typeface="Aileron Regular"/>
                </a:rPr>
                <a:t> </a:t>
              </a:r>
              <a:r>
                <a:rPr lang="en-US" sz="3327" spc="166" dirty="0" err="1">
                  <a:solidFill>
                    <a:srgbClr val="100F0D"/>
                  </a:solidFill>
                  <a:latin typeface="Aileron Regular"/>
                </a:rPr>
                <a:t>znanja</a:t>
              </a:r>
              <a:r>
                <a:rPr lang="en-US" sz="3327" spc="166" dirty="0">
                  <a:solidFill>
                    <a:srgbClr val="100F0D"/>
                  </a:solidFill>
                  <a:latin typeface="Aileron Regular"/>
                </a:rPr>
                <a:t> u </a:t>
              </a:r>
              <a:r>
                <a:rPr lang="en-US" sz="3327" spc="166" dirty="0" err="1">
                  <a:solidFill>
                    <a:srgbClr val="100F0D"/>
                  </a:solidFill>
                  <a:latin typeface="Aileron Regular"/>
                </a:rPr>
                <a:t>što</a:t>
              </a:r>
              <a:r>
                <a:rPr lang="en-US" sz="3327" spc="166" dirty="0">
                  <a:solidFill>
                    <a:srgbClr val="100F0D"/>
                  </a:solidFill>
                  <a:latin typeface="Aileron Regular"/>
                </a:rPr>
                <a:t> </a:t>
              </a:r>
              <a:r>
                <a:rPr lang="en-US" sz="3327" spc="166" dirty="0" err="1">
                  <a:solidFill>
                    <a:srgbClr val="100F0D"/>
                  </a:solidFill>
                  <a:latin typeface="Aileron Regular"/>
                </a:rPr>
                <a:t>ranijoj</a:t>
              </a:r>
              <a:r>
                <a:rPr lang="en-US" sz="3327" spc="166" dirty="0">
                  <a:solidFill>
                    <a:srgbClr val="100F0D"/>
                  </a:solidFill>
                  <a:latin typeface="Aileron Regular"/>
                </a:rPr>
                <a:t> </a:t>
              </a:r>
              <a:r>
                <a:rPr lang="en-US" sz="3327" spc="166" dirty="0" err="1">
                  <a:solidFill>
                    <a:srgbClr val="100F0D"/>
                  </a:solidFill>
                  <a:latin typeface="Aileron Regular"/>
                </a:rPr>
                <a:t>fazi</a:t>
              </a:r>
              <a:r>
                <a:rPr lang="en-US" sz="3327" spc="166" dirty="0">
                  <a:solidFill>
                    <a:srgbClr val="100F0D"/>
                  </a:solidFill>
                  <a:latin typeface="Aileron Regular"/>
                </a:rPr>
                <a:t> </a:t>
              </a:r>
              <a:r>
                <a:rPr lang="en-US" sz="3327" spc="166" dirty="0" err="1">
                  <a:solidFill>
                    <a:srgbClr val="100F0D"/>
                  </a:solidFill>
                  <a:latin typeface="Aileron Regular"/>
                </a:rPr>
                <a:t>istraživačkog</a:t>
              </a:r>
              <a:r>
                <a:rPr lang="en-US" sz="3327" spc="166" dirty="0">
                  <a:solidFill>
                    <a:srgbClr val="100F0D"/>
                  </a:solidFill>
                  <a:latin typeface="Aileron Regular"/>
                </a:rPr>
                <a:t> </a:t>
              </a:r>
              <a:r>
                <a:rPr lang="en-US" sz="3327" spc="166" dirty="0" err="1">
                  <a:solidFill>
                    <a:srgbClr val="100F0D"/>
                  </a:solidFill>
                  <a:latin typeface="Aileron Regular"/>
                </a:rPr>
                <a:t>procesa</a:t>
              </a:r>
              <a:endParaRPr lang="en-US" sz="3327" spc="166" dirty="0">
                <a:solidFill>
                  <a:srgbClr val="100F0D"/>
                </a:solidFill>
                <a:latin typeface="Aileron Regular"/>
              </a:endParaRPr>
            </a:p>
            <a:p>
              <a:pPr marL="718401" lvl="1" indent="-359201">
                <a:lnSpc>
                  <a:spcPts val="4991"/>
                </a:lnSpc>
                <a:buFont typeface="Arial"/>
                <a:buChar char="•"/>
              </a:pPr>
              <a:r>
                <a:rPr lang="en-US" sz="3327" spc="166" dirty="0" err="1">
                  <a:solidFill>
                    <a:srgbClr val="100F0D"/>
                  </a:solidFill>
                  <a:latin typeface="Aileron Regular"/>
                </a:rPr>
                <a:t>mijenja</a:t>
              </a:r>
              <a:r>
                <a:rPr lang="en-US" sz="3327" spc="166" dirty="0">
                  <a:solidFill>
                    <a:srgbClr val="100F0D"/>
                  </a:solidFill>
                  <a:latin typeface="Aileron Regular"/>
                </a:rPr>
                <a:t> </a:t>
              </a:r>
              <a:r>
                <a:rPr lang="en-US" sz="3327" spc="166" dirty="0" err="1">
                  <a:solidFill>
                    <a:srgbClr val="100F0D"/>
                  </a:solidFill>
                  <a:latin typeface="Aileron Regular"/>
                </a:rPr>
                <a:t>način</a:t>
              </a:r>
              <a:r>
                <a:rPr lang="en-US" sz="3327" spc="166" dirty="0">
                  <a:solidFill>
                    <a:srgbClr val="100F0D"/>
                  </a:solidFill>
                  <a:latin typeface="Aileron Regular"/>
                </a:rPr>
                <a:t> </a:t>
              </a:r>
              <a:r>
                <a:rPr lang="en-US" sz="3327" spc="166" dirty="0" err="1">
                  <a:solidFill>
                    <a:srgbClr val="100F0D"/>
                  </a:solidFill>
                  <a:latin typeface="Aileron Regular"/>
                </a:rPr>
                <a:t>provođenja</a:t>
              </a:r>
              <a:r>
                <a:rPr lang="en-US" sz="3327" spc="166" dirty="0">
                  <a:solidFill>
                    <a:srgbClr val="100F0D"/>
                  </a:solidFill>
                  <a:latin typeface="Aileron Regular"/>
                </a:rPr>
                <a:t> </a:t>
              </a:r>
              <a:r>
                <a:rPr lang="en-US" sz="3327" spc="166" dirty="0" err="1">
                  <a:solidFill>
                    <a:srgbClr val="100F0D"/>
                  </a:solidFill>
                  <a:latin typeface="Aileron Regular"/>
                </a:rPr>
                <a:t>znanstvenih</a:t>
              </a:r>
              <a:r>
                <a:rPr lang="en-US" sz="3327" spc="166" dirty="0">
                  <a:solidFill>
                    <a:srgbClr val="100F0D"/>
                  </a:solidFill>
                  <a:latin typeface="Aileron Regular"/>
                </a:rPr>
                <a:t> </a:t>
              </a:r>
              <a:r>
                <a:rPr lang="en-US" sz="3327" spc="166" dirty="0" err="1">
                  <a:solidFill>
                    <a:srgbClr val="100F0D"/>
                  </a:solidFill>
                  <a:latin typeface="Aileron Regular"/>
                </a:rPr>
                <a:t>istraživanja</a:t>
              </a:r>
              <a:r>
                <a:rPr lang="en-US" sz="3327" spc="166" dirty="0">
                  <a:solidFill>
                    <a:srgbClr val="100F0D"/>
                  </a:solidFill>
                  <a:latin typeface="Aileron Regular"/>
                </a:rPr>
                <a:t>, </a:t>
              </a:r>
              <a:r>
                <a:rPr lang="en-US" sz="3327" spc="166" dirty="0" err="1">
                  <a:solidFill>
                    <a:srgbClr val="100F0D"/>
                  </a:solidFill>
                  <a:latin typeface="Aileron Regular"/>
                </a:rPr>
                <a:t>pristupa</a:t>
              </a:r>
              <a:r>
                <a:rPr lang="en-US" sz="3327" spc="166" dirty="0">
                  <a:solidFill>
                    <a:srgbClr val="100F0D"/>
                  </a:solidFill>
                  <a:latin typeface="Aileron Regular"/>
                </a:rPr>
                <a:t> </a:t>
              </a:r>
              <a:r>
                <a:rPr lang="en-US" sz="3327" spc="166" dirty="0" err="1">
                  <a:solidFill>
                    <a:srgbClr val="100F0D"/>
                  </a:solidFill>
                  <a:latin typeface="Aileron Regular"/>
                </a:rPr>
                <a:t>i</a:t>
              </a:r>
              <a:r>
                <a:rPr lang="en-US" sz="3327" spc="166" dirty="0">
                  <a:solidFill>
                    <a:srgbClr val="100F0D"/>
                  </a:solidFill>
                  <a:latin typeface="Aileron Regular"/>
                </a:rPr>
                <a:t> </a:t>
              </a:r>
              <a:r>
                <a:rPr lang="en-US" sz="3327" spc="166" dirty="0" err="1">
                  <a:solidFill>
                    <a:srgbClr val="100F0D"/>
                  </a:solidFill>
                  <a:latin typeface="Aileron Regular"/>
                </a:rPr>
                <a:t>korištenja</a:t>
              </a:r>
              <a:r>
                <a:rPr lang="en-US" sz="3327" spc="166" dirty="0">
                  <a:solidFill>
                    <a:srgbClr val="100F0D"/>
                  </a:solidFill>
                  <a:latin typeface="Aileron Regular"/>
                </a:rPr>
                <a:t> </a:t>
              </a:r>
              <a:r>
                <a:rPr lang="en-US" sz="3327" spc="166" dirty="0" err="1">
                  <a:solidFill>
                    <a:srgbClr val="100F0D"/>
                  </a:solidFill>
                  <a:latin typeface="Aileron Regular"/>
                </a:rPr>
                <a:t>rezultata</a:t>
              </a:r>
              <a:r>
                <a:rPr lang="en-US" sz="3327" spc="166" dirty="0">
                  <a:solidFill>
                    <a:srgbClr val="100F0D"/>
                  </a:solidFill>
                  <a:latin typeface="Aileron Regular"/>
                </a:rPr>
                <a:t>, a </a:t>
              </a:r>
              <a:r>
                <a:rPr lang="en-US" sz="3327" spc="166" dirty="0" err="1">
                  <a:solidFill>
                    <a:srgbClr val="100F0D"/>
                  </a:solidFill>
                  <a:latin typeface="Aileron Regular"/>
                </a:rPr>
                <a:t>javljaju</a:t>
              </a:r>
              <a:r>
                <a:rPr lang="en-US" sz="3327" spc="166" dirty="0">
                  <a:solidFill>
                    <a:srgbClr val="100F0D"/>
                  </a:solidFill>
                  <a:latin typeface="Aileron Regular"/>
                </a:rPr>
                <a:t> se </a:t>
              </a:r>
              <a:r>
                <a:rPr lang="en-US" sz="3327" spc="166" dirty="0" err="1">
                  <a:solidFill>
                    <a:srgbClr val="100F0D"/>
                  </a:solidFill>
                  <a:latin typeface="Aileron Regular"/>
                </a:rPr>
                <a:t>novi</a:t>
              </a:r>
              <a:r>
                <a:rPr lang="en-US" sz="3327" spc="166" dirty="0">
                  <a:solidFill>
                    <a:srgbClr val="100F0D"/>
                  </a:solidFill>
                  <a:latin typeface="Aileron Regular"/>
                </a:rPr>
                <a:t> </a:t>
              </a:r>
              <a:r>
                <a:rPr lang="en-US" sz="3327" spc="166" dirty="0" err="1">
                  <a:solidFill>
                    <a:srgbClr val="100F0D"/>
                  </a:solidFill>
                  <a:latin typeface="Aileron Regular"/>
                </a:rPr>
                <a:t>načini</a:t>
              </a:r>
              <a:r>
                <a:rPr lang="en-US" sz="3327" spc="166" dirty="0">
                  <a:solidFill>
                    <a:srgbClr val="100F0D"/>
                  </a:solidFill>
                  <a:latin typeface="Aileron Regular"/>
                </a:rPr>
                <a:t> </a:t>
              </a:r>
              <a:r>
                <a:rPr lang="en-US" sz="3327" spc="166" dirty="0" err="1">
                  <a:solidFill>
                    <a:srgbClr val="100F0D"/>
                  </a:solidFill>
                  <a:latin typeface="Aileron Regular"/>
                </a:rPr>
                <a:t>znanstvene</a:t>
              </a:r>
              <a:r>
                <a:rPr lang="en-US" sz="3327" spc="166" dirty="0">
                  <a:solidFill>
                    <a:srgbClr val="100F0D"/>
                  </a:solidFill>
                  <a:latin typeface="Aileron Regular"/>
                </a:rPr>
                <a:t> </a:t>
              </a:r>
              <a:r>
                <a:rPr lang="en-US" sz="3327" spc="166" dirty="0" err="1">
                  <a:solidFill>
                    <a:srgbClr val="100F0D"/>
                  </a:solidFill>
                  <a:latin typeface="Aileron Regular"/>
                </a:rPr>
                <a:t>razmjene</a:t>
              </a:r>
              <a:r>
                <a:rPr lang="en-US" sz="3327" spc="166" dirty="0">
                  <a:solidFill>
                    <a:srgbClr val="100F0D"/>
                  </a:solidFill>
                  <a:latin typeface="Aileron Regular"/>
                </a:rPr>
                <a:t> </a:t>
              </a:r>
              <a:r>
                <a:rPr lang="en-US" sz="3327" spc="166" dirty="0" err="1">
                  <a:solidFill>
                    <a:srgbClr val="100F0D"/>
                  </a:solidFill>
                  <a:latin typeface="Aileron Regular"/>
                </a:rPr>
                <a:t>i</a:t>
              </a:r>
              <a:r>
                <a:rPr lang="en-US" sz="3327" spc="166" dirty="0">
                  <a:solidFill>
                    <a:srgbClr val="100F0D"/>
                  </a:solidFill>
                  <a:latin typeface="Aileron Regular"/>
                </a:rPr>
                <a:t> </a:t>
              </a:r>
              <a:r>
                <a:rPr lang="en-US" sz="3327" spc="166" dirty="0" err="1">
                  <a:solidFill>
                    <a:srgbClr val="100F0D"/>
                  </a:solidFill>
                  <a:latin typeface="Aileron Regular"/>
                </a:rPr>
                <a:t>suradnje</a:t>
              </a:r>
              <a:endParaRPr lang="en-US" sz="3327" spc="166" dirty="0">
                <a:solidFill>
                  <a:srgbClr val="100F0D"/>
                </a:solidFill>
                <a:latin typeface="Aileron Regular"/>
              </a:endParaRPr>
            </a:p>
            <a:p>
              <a:pPr marL="718401" lvl="1" indent="-359201">
                <a:lnSpc>
                  <a:spcPts val="4991"/>
                </a:lnSpc>
                <a:buFont typeface="Arial"/>
                <a:buChar char="•"/>
              </a:pPr>
              <a:r>
                <a:rPr lang="en-US" sz="3327" spc="166" dirty="0" err="1">
                  <a:solidFill>
                    <a:srgbClr val="100F0D"/>
                  </a:solidFill>
                  <a:latin typeface="Aileron Regular"/>
                </a:rPr>
                <a:t>otvara</a:t>
              </a:r>
              <a:r>
                <a:rPr lang="en-US" sz="3327" spc="166" dirty="0">
                  <a:solidFill>
                    <a:srgbClr val="100F0D"/>
                  </a:solidFill>
                  <a:latin typeface="Aileron Regular"/>
                </a:rPr>
                <a:t> put </a:t>
              </a:r>
              <a:r>
                <a:rPr lang="en-US" sz="3327" spc="166" dirty="0" err="1">
                  <a:solidFill>
                    <a:srgbClr val="100F0D"/>
                  </a:solidFill>
                  <a:latin typeface="Aileron Regular"/>
                </a:rPr>
                <a:t>za</a:t>
              </a:r>
              <a:r>
                <a:rPr lang="en-US" sz="3327" spc="166" dirty="0">
                  <a:solidFill>
                    <a:srgbClr val="100F0D"/>
                  </a:solidFill>
                  <a:latin typeface="Aileron Regular"/>
                </a:rPr>
                <a:t> </a:t>
              </a:r>
              <a:r>
                <a:rPr lang="en-US" sz="3327" spc="166" dirty="0" err="1">
                  <a:solidFill>
                    <a:srgbClr val="100F0D"/>
                  </a:solidFill>
                  <a:latin typeface="Aileron Regular"/>
                </a:rPr>
                <a:t>unaprjeđeno</a:t>
              </a:r>
              <a:r>
                <a:rPr lang="en-US" sz="3327" spc="166" dirty="0">
                  <a:solidFill>
                    <a:srgbClr val="100F0D"/>
                  </a:solidFill>
                  <a:latin typeface="Aileron Regular"/>
                </a:rPr>
                <a:t> </a:t>
              </a:r>
              <a:r>
                <a:rPr lang="en-US" sz="3327" spc="166" dirty="0" err="1">
                  <a:solidFill>
                    <a:srgbClr val="100F0D"/>
                  </a:solidFill>
                  <a:latin typeface="Aileron Regular"/>
                </a:rPr>
                <a:t>povezivanje</a:t>
              </a:r>
              <a:r>
                <a:rPr lang="en-US" sz="3327" spc="166" dirty="0">
                  <a:solidFill>
                    <a:srgbClr val="100F0D"/>
                  </a:solidFill>
                  <a:latin typeface="Aileron Regular"/>
                </a:rPr>
                <a:t> </a:t>
              </a:r>
              <a:r>
                <a:rPr lang="en-US" sz="3327" spc="166" dirty="0" err="1">
                  <a:solidFill>
                    <a:srgbClr val="100F0D"/>
                  </a:solidFill>
                  <a:latin typeface="Aileron Regular"/>
                </a:rPr>
                <a:t>interdisciplinarnih</a:t>
              </a:r>
              <a:r>
                <a:rPr lang="en-US" sz="3327" spc="166" dirty="0">
                  <a:solidFill>
                    <a:srgbClr val="100F0D"/>
                  </a:solidFill>
                  <a:latin typeface="Aileron Regular"/>
                </a:rPr>
                <a:t> </a:t>
              </a:r>
              <a:r>
                <a:rPr lang="en-US" sz="3327" spc="166" dirty="0" err="1">
                  <a:solidFill>
                    <a:srgbClr val="100F0D"/>
                  </a:solidFill>
                  <a:latin typeface="Aileron Regular"/>
                </a:rPr>
                <a:t>istraživanja</a:t>
              </a:r>
              <a:r>
                <a:rPr lang="en-US" sz="3327" spc="166" dirty="0">
                  <a:solidFill>
                    <a:srgbClr val="100F0D"/>
                  </a:solidFill>
                  <a:latin typeface="Aileron Regular"/>
                </a:rPr>
                <a:t>, </a:t>
              </a:r>
              <a:r>
                <a:rPr lang="en-US" sz="3327" spc="166" dirty="0" err="1">
                  <a:solidFill>
                    <a:srgbClr val="100F0D"/>
                  </a:solidFill>
                  <a:latin typeface="Aileron Regular"/>
                </a:rPr>
                <a:t>što</a:t>
              </a:r>
              <a:r>
                <a:rPr lang="en-US" sz="3327" spc="166" dirty="0">
                  <a:solidFill>
                    <a:srgbClr val="100F0D"/>
                  </a:solidFill>
                  <a:latin typeface="Aileron Regular"/>
                </a:rPr>
                <a:t> je </a:t>
              </a:r>
              <a:r>
                <a:rPr lang="en-US" sz="3327" spc="166" dirty="0" err="1">
                  <a:solidFill>
                    <a:srgbClr val="100F0D"/>
                  </a:solidFill>
                  <a:latin typeface="Aileron Regular"/>
                </a:rPr>
                <a:t>ključno</a:t>
              </a:r>
              <a:r>
                <a:rPr lang="en-US" sz="3327" spc="166" dirty="0">
                  <a:solidFill>
                    <a:srgbClr val="100F0D"/>
                  </a:solidFill>
                  <a:latin typeface="Aileron Regular"/>
                </a:rPr>
                <a:t> </a:t>
              </a:r>
              <a:r>
                <a:rPr lang="en-US" sz="3327" spc="166" dirty="0" err="1">
                  <a:solidFill>
                    <a:srgbClr val="100F0D"/>
                  </a:solidFill>
                  <a:latin typeface="Aileron Regular"/>
                </a:rPr>
                <a:t>za</a:t>
              </a:r>
              <a:r>
                <a:rPr lang="en-US" sz="3327" spc="166" dirty="0">
                  <a:solidFill>
                    <a:srgbClr val="100F0D"/>
                  </a:solidFill>
                  <a:latin typeface="Aileron Regular"/>
                </a:rPr>
                <a:t> </a:t>
              </a:r>
              <a:r>
                <a:rPr lang="en-US" sz="3327" spc="166" dirty="0" err="1">
                  <a:solidFill>
                    <a:srgbClr val="100F0D"/>
                  </a:solidFill>
                  <a:latin typeface="Aileron Regular"/>
                </a:rPr>
                <a:t>rješavanje</a:t>
              </a:r>
              <a:r>
                <a:rPr lang="en-US" sz="3327" spc="166" dirty="0">
                  <a:solidFill>
                    <a:srgbClr val="100F0D"/>
                  </a:solidFill>
                  <a:latin typeface="Aileron Regular"/>
                </a:rPr>
                <a:t> </a:t>
              </a:r>
              <a:r>
                <a:rPr lang="en-US" sz="3327" spc="166" dirty="0" err="1">
                  <a:solidFill>
                    <a:srgbClr val="100F0D"/>
                  </a:solidFill>
                  <a:latin typeface="Aileron Regular"/>
                </a:rPr>
                <a:t>složenih</a:t>
              </a:r>
              <a:r>
                <a:rPr lang="en-US" sz="3327" spc="166" dirty="0">
                  <a:solidFill>
                    <a:srgbClr val="100F0D"/>
                  </a:solidFill>
                  <a:latin typeface="Aileron Regular"/>
                </a:rPr>
                <a:t> </a:t>
              </a:r>
              <a:r>
                <a:rPr lang="en-US" sz="3327" spc="166" dirty="0" err="1">
                  <a:solidFill>
                    <a:srgbClr val="100F0D"/>
                  </a:solidFill>
                  <a:latin typeface="Aileron Regular"/>
                </a:rPr>
                <a:t>istraživačkih</a:t>
              </a:r>
              <a:r>
                <a:rPr lang="en-US" sz="3327" spc="166" dirty="0">
                  <a:solidFill>
                    <a:srgbClr val="100F0D"/>
                  </a:solidFill>
                  <a:latin typeface="Aileron Regular"/>
                </a:rPr>
                <a:t> </a:t>
              </a:r>
              <a:r>
                <a:rPr lang="en-US" sz="3327" spc="166" dirty="0" err="1">
                  <a:solidFill>
                    <a:srgbClr val="100F0D"/>
                  </a:solidFill>
                  <a:latin typeface="Aileron Regular"/>
                </a:rPr>
                <a:t>pitanja</a:t>
              </a:r>
              <a:r>
                <a:rPr lang="en-US" sz="3327" spc="166" dirty="0">
                  <a:solidFill>
                    <a:srgbClr val="100F0D"/>
                  </a:solidFill>
                  <a:latin typeface="Aileron Regular"/>
                </a:rPr>
                <a:t> </a:t>
              </a:r>
              <a:r>
                <a:rPr lang="en-US" sz="3327" spc="166" dirty="0" err="1">
                  <a:solidFill>
                    <a:srgbClr val="100F0D"/>
                  </a:solidFill>
                  <a:latin typeface="Aileron Regular"/>
                </a:rPr>
                <a:t>i</a:t>
              </a:r>
              <a:r>
                <a:rPr lang="en-US" sz="3327" spc="166" dirty="0">
                  <a:solidFill>
                    <a:srgbClr val="100F0D"/>
                  </a:solidFill>
                  <a:latin typeface="Aileron Regular"/>
                </a:rPr>
                <a:t> </a:t>
              </a:r>
              <a:r>
                <a:rPr lang="en-US" sz="3327" spc="166" dirty="0" err="1">
                  <a:solidFill>
                    <a:srgbClr val="100F0D"/>
                  </a:solidFill>
                  <a:latin typeface="Aileron Regular"/>
                </a:rPr>
                <a:t>društvenih</a:t>
              </a:r>
              <a:r>
                <a:rPr lang="en-US" sz="3327" spc="166" dirty="0">
                  <a:solidFill>
                    <a:srgbClr val="100F0D"/>
                  </a:solidFill>
                  <a:latin typeface="Aileron Regular"/>
                </a:rPr>
                <a:t> </a:t>
              </a:r>
              <a:r>
                <a:rPr lang="en-US" sz="3327" spc="166" dirty="0" err="1">
                  <a:solidFill>
                    <a:srgbClr val="100F0D"/>
                  </a:solidFill>
                  <a:latin typeface="Aileron Regular"/>
                </a:rPr>
                <a:t>izazova</a:t>
              </a:r>
              <a:endParaRPr lang="en-US" sz="3327" spc="166" dirty="0">
                <a:solidFill>
                  <a:srgbClr val="100F0D"/>
                </a:solidFill>
                <a:latin typeface="Aileron Regular"/>
              </a:endParaRPr>
            </a:p>
            <a:p>
              <a:pPr>
                <a:lnSpc>
                  <a:spcPts val="4819"/>
                </a:lnSpc>
              </a:pPr>
              <a:endParaRPr lang="en-US" sz="3327" spc="166" dirty="0">
                <a:solidFill>
                  <a:srgbClr val="100F0D"/>
                </a:solidFill>
                <a:latin typeface="Aileron Regular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0"/>
            <a:ext cx="15327134" cy="10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2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7000"/>
            <a:ext cx="16349655" cy="10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3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266700"/>
            <a:ext cx="8229600" cy="1143000"/>
          </a:xfrm>
        </p:spPr>
        <p:txBody>
          <a:bodyPr/>
          <a:lstStyle/>
          <a:p>
            <a:r>
              <a:rPr lang="en-US" dirty="0"/>
              <a:t>https://repozitorij.gradst.unist.hr/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622755"/>
            <a:ext cx="14896552" cy="86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66700"/>
            <a:ext cx="12671198" cy="9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93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8435207" cy="10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37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684497" cy="10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1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0"/>
            <a:ext cx="16839655" cy="10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85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098312" cy="10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65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7318"/>
            <a:ext cx="17729375" cy="10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66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8415992" cy="10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21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7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506697" y="6615281"/>
            <a:ext cx="3158579" cy="288615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326712" y="2395945"/>
            <a:ext cx="15075097" cy="7729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92" lvl="1" indent="-431846">
              <a:lnSpc>
                <a:spcPts val="56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Aileron Regular"/>
              </a:rPr>
              <a:t>učinkovitost </a:t>
            </a:r>
          </a:p>
          <a:p>
            <a:pPr marL="1727384" lvl="2" indent="-575795">
              <a:lnSpc>
                <a:spcPts val="5600"/>
              </a:lnSpc>
              <a:buFont typeface="Arial"/>
              <a:buChar char="⚬"/>
            </a:pPr>
            <a:r>
              <a:rPr lang="en-US" sz="4000">
                <a:solidFill>
                  <a:srgbClr val="000000"/>
                </a:solidFill>
                <a:latin typeface="Aileron Regular"/>
              </a:rPr>
              <a:t>smanjuje se potreba za nepotrebnim umnožavanjem istraživanja </a:t>
            </a:r>
          </a:p>
          <a:p>
            <a:pPr marL="1727384" lvl="2" indent="-575795">
              <a:lnSpc>
                <a:spcPts val="5600"/>
              </a:lnSpc>
              <a:buFont typeface="Arial"/>
              <a:buChar char="⚬"/>
            </a:pPr>
            <a:r>
              <a:rPr lang="en-US" sz="4000">
                <a:solidFill>
                  <a:srgbClr val="000000"/>
                </a:solidFill>
                <a:latin typeface="Aileron Regular"/>
              </a:rPr>
              <a:t>više istraživanja na temelju istih podataka </a:t>
            </a:r>
          </a:p>
          <a:p>
            <a:pPr marL="863692" lvl="1" indent="-431846">
              <a:lnSpc>
                <a:spcPts val="56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Aileron Regular"/>
              </a:rPr>
              <a:t>pridonosi se poboljšanju kvalitete</a:t>
            </a:r>
          </a:p>
          <a:p>
            <a:pPr marL="1727384" lvl="2" indent="-575795">
              <a:lnSpc>
                <a:spcPts val="5600"/>
              </a:lnSpc>
              <a:buFont typeface="Arial"/>
              <a:buChar char="⚬"/>
            </a:pPr>
            <a:r>
              <a:rPr lang="en-US" sz="4000">
                <a:solidFill>
                  <a:srgbClr val="000000"/>
                </a:solidFill>
                <a:latin typeface="Aileron Regular"/>
              </a:rPr>
              <a:t>ponovljivost i validacija rezultata --&gt; pomaže u borbi protiv znanstvene prijevare</a:t>
            </a:r>
          </a:p>
          <a:p>
            <a:pPr marL="863692" lvl="1" indent="-431846">
              <a:lnSpc>
                <a:spcPts val="56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Aileron Regular"/>
              </a:rPr>
              <a:t>ubrzan znanstveni napredak</a:t>
            </a:r>
          </a:p>
          <a:p>
            <a:pPr marL="863692" lvl="1" indent="-431846">
              <a:lnSpc>
                <a:spcPts val="56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Aileron Regular"/>
              </a:rPr>
              <a:t>pogoduje gospodarskom rastu i inovacijama</a:t>
            </a:r>
          </a:p>
          <a:p>
            <a:pPr>
              <a:lnSpc>
                <a:spcPts val="5460"/>
              </a:lnSpc>
            </a:pPr>
            <a:endParaRPr lang="en-US" sz="4000">
              <a:solidFill>
                <a:srgbClr val="000000"/>
              </a:solidFill>
              <a:latin typeface="Aileron Regular"/>
            </a:endParaRPr>
          </a:p>
          <a:p>
            <a:pPr>
              <a:lnSpc>
                <a:spcPts val="5119"/>
              </a:lnSpc>
            </a:pPr>
            <a:endParaRPr lang="en-US" sz="4000">
              <a:solidFill>
                <a:srgbClr val="000000"/>
              </a:solidFill>
              <a:latin typeface="Aileron Regular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326712" y="904875"/>
            <a:ext cx="6987506" cy="1086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62"/>
              </a:lnSpc>
            </a:pPr>
            <a:r>
              <a:rPr lang="en-US" sz="6330">
                <a:solidFill>
                  <a:srgbClr val="37C9EF"/>
                </a:solidFill>
                <a:latin typeface="Aileron Heavy"/>
              </a:rPr>
              <a:t>Zašto?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56209" cy="10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1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6628278" cy="10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49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7000"/>
            <a:ext cx="15192247" cy="10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9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7000"/>
            <a:ext cx="15728047" cy="10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10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7074384" cy="10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67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7000"/>
            <a:ext cx="15576450" cy="10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1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0"/>
            <a:ext cx="18345188" cy="10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0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0"/>
            <a:ext cx="15266881" cy="10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49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16023777" cy="10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78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15632555" cy="10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46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7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66105" y="1138903"/>
            <a:ext cx="13845761" cy="6781956"/>
            <a:chOff x="0" y="0"/>
            <a:chExt cx="18461014" cy="9042608"/>
          </a:xfrm>
        </p:grpSpPr>
        <p:sp>
          <p:nvSpPr>
            <p:cNvPr id="3" name="TextBox 3"/>
            <p:cNvSpPr txBox="1"/>
            <p:nvPr/>
          </p:nvSpPr>
          <p:spPr>
            <a:xfrm>
              <a:off x="0" y="-57150"/>
              <a:ext cx="18461014" cy="10921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667"/>
                </a:lnSpc>
              </a:pPr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215189"/>
              <a:ext cx="18461014" cy="78274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006"/>
                </a:lnSpc>
              </a:pPr>
              <a:r>
                <a:rPr lang="en-US" sz="4004" spc="200">
                  <a:solidFill>
                    <a:srgbClr val="333333"/>
                  </a:solidFill>
                  <a:latin typeface="Aileron Regular"/>
                </a:rPr>
                <a:t>„</a:t>
              </a:r>
              <a:r>
                <a:rPr lang="en-US" sz="4004" spc="200">
                  <a:solidFill>
                    <a:srgbClr val="37C9EF"/>
                  </a:solidFill>
                  <a:latin typeface="Aileron Regular Bold"/>
                </a:rPr>
                <a:t>Otvoreni pristup</a:t>
              </a:r>
              <a:r>
                <a:rPr lang="en-US" sz="4004" spc="200">
                  <a:solidFill>
                    <a:srgbClr val="333333"/>
                  </a:solidFill>
                  <a:latin typeface="Aileron Regular"/>
                </a:rPr>
                <a:t> </a:t>
              </a:r>
              <a:r>
                <a:rPr lang="en-US" sz="4004" spc="200">
                  <a:solidFill>
                    <a:srgbClr val="000000"/>
                  </a:solidFill>
                  <a:latin typeface="Aileron Regular"/>
                </a:rPr>
                <a:t>je slobodan, besplatan i neometan mrežni pristup digitalnim znanstvenim informacijama koji omogućava čitanje, pohranjivanje, distribuciju, pretraživanje, dohvaćanje, indeskiranje i/ili drugo zakonito korištenje”</a:t>
              </a:r>
            </a:p>
            <a:p>
              <a:pPr>
                <a:lnSpc>
                  <a:spcPts val="5556"/>
                </a:lnSpc>
              </a:pPr>
              <a:endParaRPr lang="en-US" sz="4004" spc="200">
                <a:solidFill>
                  <a:srgbClr val="000000"/>
                </a:solidFill>
                <a:latin typeface="Aileron Regular"/>
              </a:endParaRPr>
            </a:p>
            <a:p>
              <a:pPr>
                <a:lnSpc>
                  <a:spcPts val="5556"/>
                </a:lnSpc>
              </a:pPr>
              <a:r>
                <a:rPr lang="en-US" sz="1709" spc="85">
                  <a:solidFill>
                    <a:srgbClr val="000000"/>
                  </a:solidFill>
                  <a:latin typeface="Arimo Italics"/>
                </a:rPr>
                <a:t>Hrvatska deklaracija o otvorenom pristupu, 2012. </a:t>
              </a:r>
            </a:p>
            <a:p>
              <a:pPr>
                <a:lnSpc>
                  <a:spcPts val="5556"/>
                </a:lnSpc>
              </a:pPr>
              <a:endParaRPr lang="en-US" sz="1709" spc="85">
                <a:solidFill>
                  <a:srgbClr val="000000"/>
                </a:solidFill>
                <a:latin typeface="Arimo Italics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311205" y="6227395"/>
            <a:ext cx="1654326" cy="2593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6726981" cy="10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8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-24245"/>
            <a:ext cx="13969643" cy="10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2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6052728" cy="10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609"/>
            <a:ext cx="16561597" cy="10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05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-3464"/>
            <a:ext cx="14649126" cy="10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35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15063285" cy="10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1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-24245"/>
            <a:ext cx="14937186" cy="10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05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-17318"/>
            <a:ext cx="13999100" cy="10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9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7000"/>
            <a:ext cx="15631981" cy="10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0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0"/>
            <a:ext cx="15323062" cy="10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97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7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5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236805" y="6785265"/>
            <a:ext cx="2587493" cy="258749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06450" y="1453186"/>
            <a:ext cx="12750947" cy="7919572"/>
            <a:chOff x="0" y="0"/>
            <a:chExt cx="17001263" cy="10559430"/>
          </a:xfrm>
        </p:grpSpPr>
        <p:sp>
          <p:nvSpPr>
            <p:cNvPr id="4" name="TextBox 4"/>
            <p:cNvSpPr txBox="1"/>
            <p:nvPr/>
          </p:nvSpPr>
          <p:spPr>
            <a:xfrm>
              <a:off x="0" y="-57150"/>
              <a:ext cx="17001263" cy="1010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140"/>
                </a:lnSpc>
              </a:pPr>
              <a:r>
                <a:rPr lang="en-US" sz="4723" spc="141">
                  <a:solidFill>
                    <a:srgbClr val="37C9EF"/>
                  </a:solidFill>
                  <a:latin typeface="Aileron Heavy"/>
                </a:rPr>
                <a:t>Cilj politika otvorenog pristupa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128360"/>
              <a:ext cx="17001263" cy="94310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17"/>
                </a:lnSpc>
              </a:pPr>
              <a:r>
                <a:rPr lang="en-US" sz="3411" spc="170">
                  <a:solidFill>
                    <a:srgbClr val="000000"/>
                  </a:solidFill>
                  <a:latin typeface="Aileron Regular"/>
                </a:rPr>
                <a:t>"istraživačima i široj javnosti pružiti besplatan pristup stručno recenziranim znanstvenim publikacijama, istraživačkim podacima i drugim rezultatima istraživanja na otvoren i nediskriminirajući način, i to što je ranije moguće u postupku njihova širenja, te omogućiti uporabu i ponovnu uporabu rezultata znanstvenih istraživanja." </a:t>
              </a:r>
            </a:p>
            <a:p>
              <a:pPr>
                <a:lnSpc>
                  <a:spcPts val="5117"/>
                </a:lnSpc>
              </a:pPr>
              <a:endParaRPr lang="en-US" sz="3411" spc="170">
                <a:solidFill>
                  <a:srgbClr val="000000"/>
                </a:solidFill>
                <a:latin typeface="Aileron Regular"/>
              </a:endParaRPr>
            </a:p>
            <a:p>
              <a:pPr>
                <a:lnSpc>
                  <a:spcPts val="5117"/>
                </a:lnSpc>
              </a:pPr>
              <a:r>
                <a:rPr lang="en-US" sz="3411" spc="170">
                  <a:solidFill>
                    <a:srgbClr val="000000"/>
                  </a:solidFill>
                  <a:latin typeface="Aileron Regular"/>
                </a:rPr>
                <a:t> </a:t>
              </a:r>
            </a:p>
            <a:p>
              <a:pPr>
                <a:lnSpc>
                  <a:spcPts val="5117"/>
                </a:lnSpc>
              </a:pPr>
              <a:r>
                <a:rPr lang="en-US" sz="3411" spc="170">
                  <a:solidFill>
                    <a:srgbClr val="000000"/>
                  </a:solidFill>
                  <a:latin typeface="Aileron Regular Italics"/>
                </a:rPr>
                <a:t>PREPORUKA KOMISIJE (EU) 2018/790 оd 25. travnja 2018. o pristupu znanstvenim informacijama i njihovu čuvanju</a:t>
              </a:r>
            </a:p>
            <a:p>
              <a:pPr>
                <a:lnSpc>
                  <a:spcPts val="5117"/>
                </a:lnSpc>
              </a:pPr>
              <a:endParaRPr lang="en-US" sz="3411" spc="170">
                <a:solidFill>
                  <a:srgbClr val="000000"/>
                </a:solidFill>
                <a:latin typeface="Aileron Regular Itali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0"/>
            <a:ext cx="15445964" cy="10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44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-3464"/>
            <a:ext cx="16856505" cy="10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-3464"/>
            <a:ext cx="16256105" cy="10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1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7026767" cy="10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5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333500"/>
            <a:ext cx="12555437" cy="864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03167" y="342900"/>
            <a:ext cx="967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ileron Heavy" panose="020B0604020202020204" charset="-18"/>
              </a:rPr>
              <a:t>2. </a:t>
            </a:r>
            <a:r>
              <a:rPr lang="en-US" sz="4000" dirty="0" err="1" smtClean="0">
                <a:solidFill>
                  <a:srgbClr val="0070C0"/>
                </a:solidFill>
                <a:latin typeface="Aileron Heavy" panose="020B0604020202020204" charset="-18"/>
              </a:rPr>
              <a:t>primjer</a:t>
            </a:r>
            <a:r>
              <a:rPr lang="en-US" sz="4000" dirty="0" smtClean="0">
                <a:solidFill>
                  <a:srgbClr val="0070C0"/>
                </a:solidFill>
                <a:latin typeface="Aileron Heavy" panose="020B0604020202020204" charset="-18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ileron Heavy" panose="020B0604020202020204" charset="-18"/>
              </a:rPr>
              <a:t>pohrane</a:t>
            </a:r>
            <a:r>
              <a:rPr lang="en-US" sz="4000" dirty="0" smtClean="0">
                <a:solidFill>
                  <a:srgbClr val="0070C0"/>
                </a:solidFill>
                <a:latin typeface="Aileron Heavy" panose="020B0604020202020204" charset="-18"/>
              </a:rPr>
              <a:t>  u </a:t>
            </a:r>
            <a:r>
              <a:rPr lang="en-US" sz="4000" dirty="0" err="1" smtClean="0">
                <a:solidFill>
                  <a:srgbClr val="0070C0"/>
                </a:solidFill>
                <a:latin typeface="Aileron Heavy" panose="020B0604020202020204" charset="-18"/>
              </a:rPr>
              <a:t>Dabar</a:t>
            </a:r>
            <a:endParaRPr lang="en-US" sz="4000" dirty="0">
              <a:solidFill>
                <a:srgbClr val="0070C0"/>
              </a:solidFill>
              <a:latin typeface="Aileron Heavy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43710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0"/>
            <a:ext cx="14786797" cy="10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1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7000"/>
            <a:ext cx="14262210" cy="10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07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90" y="0"/>
            <a:ext cx="18330072" cy="10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4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7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914" y="1874419"/>
            <a:ext cx="4452936" cy="7757657"/>
            <a:chOff x="0" y="0"/>
            <a:chExt cx="1913890" cy="33342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3334272"/>
            </a:xfrm>
            <a:custGeom>
              <a:avLst/>
              <a:gdLst/>
              <a:ahLst/>
              <a:cxnLst/>
              <a:rect l="l" t="t" r="r" b="b"/>
              <a:pathLst>
                <a:path w="1913890" h="3334272">
                  <a:moveTo>
                    <a:pt x="1789430" y="3334272"/>
                  </a:moveTo>
                  <a:lnTo>
                    <a:pt x="124460" y="3334272"/>
                  </a:lnTo>
                  <a:cubicBezTo>
                    <a:pt x="55880" y="3334272"/>
                    <a:pt x="0" y="3278392"/>
                    <a:pt x="0" y="32098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3209812"/>
                  </a:lnTo>
                  <a:cubicBezTo>
                    <a:pt x="1913890" y="3278392"/>
                    <a:pt x="1858010" y="3334272"/>
                    <a:pt x="1789430" y="3334272"/>
                  </a:cubicBezTo>
                  <a:close/>
                </a:path>
              </a:pathLst>
            </a:custGeom>
            <a:solidFill>
              <a:srgbClr val="E9E9E9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155252" y="1874419"/>
            <a:ext cx="13977497" cy="7757657"/>
            <a:chOff x="0" y="0"/>
            <a:chExt cx="5822734" cy="323167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822735" cy="3231679"/>
            </a:xfrm>
            <a:custGeom>
              <a:avLst/>
              <a:gdLst/>
              <a:ahLst/>
              <a:cxnLst/>
              <a:rect l="l" t="t" r="r" b="b"/>
              <a:pathLst>
                <a:path w="5822735" h="3231679">
                  <a:moveTo>
                    <a:pt x="5698274" y="3231678"/>
                  </a:moveTo>
                  <a:lnTo>
                    <a:pt x="124460" y="3231678"/>
                  </a:lnTo>
                  <a:cubicBezTo>
                    <a:pt x="55880" y="3231678"/>
                    <a:pt x="0" y="3175798"/>
                    <a:pt x="0" y="31072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98275" y="0"/>
                  </a:lnTo>
                  <a:cubicBezTo>
                    <a:pt x="5766855" y="0"/>
                    <a:pt x="5822735" y="55880"/>
                    <a:pt x="5822735" y="124460"/>
                  </a:cubicBezTo>
                  <a:lnTo>
                    <a:pt x="5822735" y="3107218"/>
                  </a:lnTo>
                  <a:cubicBezTo>
                    <a:pt x="5822735" y="3175798"/>
                    <a:pt x="5766855" y="3231679"/>
                    <a:pt x="5698275" y="323167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027480" y="2681198"/>
            <a:ext cx="12233039" cy="6051725"/>
            <a:chOff x="0" y="0"/>
            <a:chExt cx="16310719" cy="8068967"/>
          </a:xfrm>
        </p:grpSpPr>
        <p:sp>
          <p:nvSpPr>
            <p:cNvPr id="7" name="TextBox 7"/>
            <p:cNvSpPr txBox="1"/>
            <p:nvPr/>
          </p:nvSpPr>
          <p:spPr>
            <a:xfrm>
              <a:off x="0" y="3496418"/>
              <a:ext cx="16310719" cy="19435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000000"/>
                  </a:solidFill>
                  <a:latin typeface="Aileron Regular"/>
                </a:rPr>
                <a:t>"Autori ispunjavaju obvezu objave u otvorenom pristupu koju EC nalaže za sve H2020 projekte, kao i obvezu pohrane istraživačkih podataka za određena znanstvena područja"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742423"/>
              <a:ext cx="16310719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75C7FB"/>
                  </a:solidFill>
                  <a:latin typeface="Aileron Heavy"/>
                </a:rPr>
                <a:t>Horizon 2020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898351"/>
              <a:ext cx="16310719" cy="1377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2999">
                  <a:solidFill>
                    <a:srgbClr val="000000"/>
                  </a:solidFill>
                  <a:latin typeface="Aileron Regular"/>
                </a:rPr>
                <a:t>Google, Google Scholar </a:t>
              </a:r>
            </a:p>
            <a:p>
              <a:pPr>
                <a:lnSpc>
                  <a:spcPts val="4200"/>
                </a:lnSpc>
              </a:pPr>
              <a:r>
                <a:rPr lang="en-US" sz="2999">
                  <a:solidFill>
                    <a:srgbClr val="000000"/>
                  </a:solidFill>
                  <a:latin typeface="Aileron Regular"/>
                </a:rPr>
                <a:t>OpenAIRE, OpenDOAR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61950"/>
              <a:ext cx="16310719" cy="1173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560"/>
                </a:lnSpc>
              </a:pPr>
              <a:r>
                <a:rPr lang="en-US" sz="4000">
                  <a:solidFill>
                    <a:srgbClr val="75C7FB"/>
                  </a:solidFill>
                  <a:latin typeface="Aileron Heavy"/>
                </a:rPr>
                <a:t>Vidljivost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6785844"/>
              <a:ext cx="16310719" cy="1283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000000"/>
                  </a:solidFill>
                  <a:latin typeface="Aileron Regular"/>
                </a:rPr>
                <a:t>"Na veću citiranost utječu: raniji pristup, odabir kvalitetnih članaka, pristranost pri odabiru, veći broj učitavanja samoarhiviranih članaka..."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5845039"/>
              <a:ext cx="16310719" cy="8009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40"/>
                </a:lnSpc>
                <a:spcBef>
                  <a:spcPct val="0"/>
                </a:spcBef>
              </a:pPr>
              <a:r>
                <a:rPr lang="en-US" sz="3600">
                  <a:solidFill>
                    <a:srgbClr val="75C7FB"/>
                  </a:solidFill>
                  <a:latin typeface="Aileron Heavy"/>
                </a:rPr>
                <a:t>Citiranost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 rot="-10800000">
            <a:off x="16538985" y="8737187"/>
            <a:ext cx="720315" cy="720315"/>
            <a:chOff x="0" y="0"/>
            <a:chExt cx="960421" cy="960421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960421" cy="960421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34750" y="234750"/>
              <a:ext cx="490920" cy="490920"/>
            </a:xfrm>
            <a:prstGeom prst="rect">
              <a:avLst/>
            </a:prstGeom>
          </p:spPr>
        </p:pic>
      </p:grpSp>
      <p:sp>
        <p:nvSpPr>
          <p:cNvPr id="16" name="TextBox 16"/>
          <p:cNvSpPr txBox="1"/>
          <p:nvPr/>
        </p:nvSpPr>
        <p:spPr>
          <a:xfrm>
            <a:off x="302108" y="577215"/>
            <a:ext cx="17683785" cy="804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>
                <a:solidFill>
                  <a:srgbClr val="FFFFFF"/>
                </a:solidFill>
                <a:latin typeface="Aileron Regular"/>
              </a:rPr>
              <a:t>Zašto objavljivati u repozitoriju FGAG-a?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144353" y="7687614"/>
            <a:ext cx="2114947" cy="19669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-5400000">
            <a:off x="10789149" y="2173002"/>
            <a:ext cx="7417275" cy="4800891"/>
            <a:chOff x="0" y="0"/>
            <a:chExt cx="1923367" cy="12449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23367" cy="1244915"/>
            </a:xfrm>
            <a:custGeom>
              <a:avLst/>
              <a:gdLst/>
              <a:ahLst/>
              <a:cxnLst/>
              <a:rect l="l" t="t" r="r" b="b"/>
              <a:pathLst>
                <a:path w="1923367" h="1244915">
                  <a:moveTo>
                    <a:pt x="1798906" y="1244915"/>
                  </a:moveTo>
                  <a:lnTo>
                    <a:pt x="124460" y="1244915"/>
                  </a:lnTo>
                  <a:cubicBezTo>
                    <a:pt x="55880" y="1244915"/>
                    <a:pt x="0" y="1189034"/>
                    <a:pt x="0" y="112045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8907" y="0"/>
                  </a:lnTo>
                  <a:cubicBezTo>
                    <a:pt x="1867487" y="0"/>
                    <a:pt x="1923367" y="55880"/>
                    <a:pt x="1923367" y="124460"/>
                  </a:cubicBezTo>
                  <a:lnTo>
                    <a:pt x="1923367" y="1120455"/>
                  </a:lnTo>
                  <a:cubicBezTo>
                    <a:pt x="1923367" y="1189035"/>
                    <a:pt x="1867487" y="1244915"/>
                    <a:pt x="1798907" y="1244915"/>
                  </a:cubicBezTo>
                  <a:close/>
                </a:path>
              </a:pathLst>
            </a:custGeom>
            <a:solidFill>
              <a:srgbClr val="75C7FB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17968" y="1460752"/>
            <a:ext cx="6495817" cy="8025906"/>
            <a:chOff x="-14309" y="57150"/>
            <a:chExt cx="8661089" cy="10701209"/>
          </a:xfrm>
        </p:grpSpPr>
        <p:sp>
          <p:nvSpPr>
            <p:cNvPr id="7" name="TextBox 7"/>
            <p:cNvSpPr txBox="1"/>
            <p:nvPr/>
          </p:nvSpPr>
          <p:spPr>
            <a:xfrm>
              <a:off x="0" y="57150"/>
              <a:ext cx="8646780" cy="40652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920"/>
                </a:lnSpc>
              </a:pPr>
              <a:r>
                <a:rPr lang="en-US" sz="7200" spc="-72" dirty="0" err="1">
                  <a:solidFill>
                    <a:srgbClr val="0048CD"/>
                  </a:solidFill>
                  <a:latin typeface="Aileron Heavy"/>
                </a:rPr>
                <a:t>Sveučilišna</a:t>
              </a:r>
              <a:r>
                <a:rPr lang="en-US" sz="7200" spc="-72" dirty="0">
                  <a:solidFill>
                    <a:srgbClr val="0048CD"/>
                  </a:solidFill>
                  <a:latin typeface="Aileron Heavy"/>
                </a:rPr>
                <a:t> </a:t>
              </a:r>
              <a:r>
                <a:rPr lang="en-US" sz="7200" spc="-72" dirty="0" err="1">
                  <a:solidFill>
                    <a:srgbClr val="0048CD"/>
                  </a:solidFill>
                  <a:latin typeface="Aileron Heavy"/>
                </a:rPr>
                <a:t>knjižnica</a:t>
              </a:r>
              <a:r>
                <a:rPr lang="en-US" sz="7200" spc="-72" dirty="0">
                  <a:solidFill>
                    <a:srgbClr val="0048CD"/>
                  </a:solidFill>
                  <a:latin typeface="Aileron Heavy"/>
                </a:rPr>
                <a:t> u </a:t>
              </a:r>
              <a:r>
                <a:rPr lang="en-US" sz="7200" spc="-72" dirty="0" err="1">
                  <a:solidFill>
                    <a:srgbClr val="0048CD"/>
                  </a:solidFill>
                  <a:latin typeface="Aileron Heavy"/>
                </a:rPr>
                <a:t>Splitu</a:t>
              </a:r>
              <a:endParaRPr lang="en-US" sz="7200" spc="-72" dirty="0">
                <a:solidFill>
                  <a:srgbClr val="0048CD"/>
                </a:solidFill>
                <a:latin typeface="Aileron Heavy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14309" y="4209557"/>
              <a:ext cx="8646780" cy="65488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3200" dirty="0" smtClean="0">
                  <a:solidFill>
                    <a:srgbClr val="000000"/>
                  </a:solidFill>
                  <a:latin typeface="Aileron Regular"/>
                  <a:hlinkClick r:id="rId5"/>
                </a:rPr>
                <a:t>ljpoljak@svkst.hr</a:t>
              </a:r>
              <a:endParaRPr lang="en-US" sz="3200" dirty="0" smtClean="0">
                <a:solidFill>
                  <a:srgbClr val="000000"/>
                </a:solidFill>
                <a:latin typeface="Aileron Regular"/>
              </a:endParaRPr>
            </a:p>
            <a:p>
              <a:pPr>
                <a:lnSpc>
                  <a:spcPts val="4480"/>
                </a:lnSpc>
              </a:pPr>
              <a:r>
                <a:rPr lang="en-US" sz="3200" dirty="0" smtClean="0">
                  <a:solidFill>
                    <a:srgbClr val="000000"/>
                  </a:solidFill>
                  <a:latin typeface="Aileron Regular"/>
                  <a:hlinkClick r:id="rId6"/>
                </a:rPr>
                <a:t>otvorenaznanost@svkst.hr</a:t>
              </a:r>
              <a:endParaRPr lang="en-US" sz="3200" dirty="0" smtClean="0">
                <a:solidFill>
                  <a:srgbClr val="000000"/>
                </a:solidFill>
                <a:latin typeface="Aileron Regular"/>
              </a:endParaRPr>
            </a:p>
            <a:p>
              <a:pPr>
                <a:lnSpc>
                  <a:spcPts val="4480"/>
                </a:lnSpc>
                <a:spcBef>
                  <a:spcPct val="0"/>
                </a:spcBef>
              </a:pPr>
              <a:r>
                <a:rPr lang="en-US" sz="3200" dirty="0" smtClean="0">
                  <a:solidFill>
                    <a:srgbClr val="000000"/>
                  </a:solidFill>
                  <a:latin typeface="Aileron Regular"/>
                  <a:hlinkClick r:id="rId7"/>
                </a:rPr>
                <a:t>bibliometrija@svkst.hr</a:t>
              </a:r>
              <a:endParaRPr lang="en-US" sz="3200" dirty="0" smtClean="0">
                <a:solidFill>
                  <a:srgbClr val="000000"/>
                </a:solidFill>
                <a:latin typeface="Aileron Regular"/>
              </a:endParaRPr>
            </a:p>
            <a:p>
              <a:pPr>
                <a:lnSpc>
                  <a:spcPts val="4480"/>
                </a:lnSpc>
                <a:spcBef>
                  <a:spcPct val="0"/>
                </a:spcBef>
              </a:pPr>
              <a:endParaRPr lang="en-US" sz="2000" spc="-72" dirty="0" smtClean="0">
                <a:solidFill>
                  <a:srgbClr val="0048CD"/>
                </a:solidFill>
                <a:latin typeface="Aileron Heavy"/>
              </a:endParaRPr>
            </a:p>
            <a:p>
              <a:pPr lvl="0">
                <a:lnSpc>
                  <a:spcPts val="7920"/>
                </a:lnSpc>
              </a:pPr>
              <a:r>
                <a:rPr lang="en-US" sz="7200" spc="-72" dirty="0" smtClean="0">
                  <a:solidFill>
                    <a:srgbClr val="0048CD"/>
                  </a:solidFill>
                  <a:latin typeface="Aileron Heavy"/>
                </a:rPr>
                <a:t>FGAG Split - </a:t>
              </a:r>
              <a:r>
                <a:rPr lang="en-US" sz="7200" spc="-72" dirty="0" err="1" smtClean="0">
                  <a:solidFill>
                    <a:srgbClr val="0048CD"/>
                  </a:solidFill>
                  <a:latin typeface="Aileron Heavy"/>
                </a:rPr>
                <a:t>Knjižnica</a:t>
              </a:r>
              <a:endParaRPr lang="en-US" sz="3200" dirty="0" smtClean="0">
                <a:solidFill>
                  <a:srgbClr val="000000"/>
                </a:solidFill>
                <a:latin typeface="Aileron Regular"/>
              </a:endParaRPr>
            </a:p>
            <a:p>
              <a:pPr>
                <a:lnSpc>
                  <a:spcPts val="4480"/>
                </a:lnSpc>
                <a:spcBef>
                  <a:spcPct val="0"/>
                </a:spcBef>
              </a:pPr>
              <a:r>
                <a:rPr lang="en-US" sz="3200" dirty="0" smtClean="0">
                  <a:solidFill>
                    <a:srgbClr val="000000"/>
                  </a:solidFill>
                  <a:latin typeface="Aileron Regular"/>
                  <a:hlinkClick r:id="rId8"/>
                </a:rPr>
                <a:t>derceg@gradst.hr</a:t>
              </a:r>
              <a:r>
                <a:rPr lang="en-US" sz="3200" dirty="0" smtClean="0">
                  <a:solidFill>
                    <a:srgbClr val="000000"/>
                  </a:solidFill>
                  <a:latin typeface="Aileron Regular"/>
                </a:rPr>
                <a:t> 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930703" y="2157943"/>
            <a:ext cx="8073573" cy="68625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6201827" y="9464661"/>
            <a:ext cx="1933385" cy="676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7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6643153" y="6938312"/>
            <a:ext cx="3054598" cy="412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48CD"/>
                </a:solidFill>
                <a:latin typeface="Space Mono"/>
              </a:rPr>
              <a:t>PITCH DECK V 1.0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6000833" y="802967"/>
            <a:ext cx="11686761" cy="8654462"/>
            <a:chOff x="0" y="0"/>
            <a:chExt cx="4831810" cy="35781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31810" cy="3578128"/>
            </a:xfrm>
            <a:custGeom>
              <a:avLst/>
              <a:gdLst/>
              <a:ahLst/>
              <a:cxnLst/>
              <a:rect l="l" t="t" r="r" b="b"/>
              <a:pathLst>
                <a:path w="4831810" h="3578128">
                  <a:moveTo>
                    <a:pt x="4707350" y="3578127"/>
                  </a:moveTo>
                  <a:lnTo>
                    <a:pt x="124460" y="3578127"/>
                  </a:lnTo>
                  <a:cubicBezTo>
                    <a:pt x="55880" y="3578127"/>
                    <a:pt x="0" y="3522247"/>
                    <a:pt x="0" y="345366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707350" y="0"/>
                  </a:lnTo>
                  <a:cubicBezTo>
                    <a:pt x="4775930" y="0"/>
                    <a:pt x="4831810" y="55880"/>
                    <a:pt x="4831810" y="124460"/>
                  </a:cubicBezTo>
                  <a:lnTo>
                    <a:pt x="4831810" y="3453667"/>
                  </a:lnTo>
                  <a:cubicBezTo>
                    <a:pt x="4831810" y="3522248"/>
                    <a:pt x="4775930" y="3578128"/>
                    <a:pt x="4707350" y="3578128"/>
                  </a:cubicBezTo>
                  <a:close/>
                </a:path>
              </a:pathLst>
            </a:custGeom>
            <a:solidFill>
              <a:srgbClr val="E9E9E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765013" y="829571"/>
            <a:ext cx="11173074" cy="8627858"/>
            <a:chOff x="0" y="0"/>
            <a:chExt cx="4619430" cy="35671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619430" cy="3567128"/>
            </a:xfrm>
            <a:custGeom>
              <a:avLst/>
              <a:gdLst/>
              <a:ahLst/>
              <a:cxnLst/>
              <a:rect l="l" t="t" r="r" b="b"/>
              <a:pathLst>
                <a:path w="4619430" h="3567128">
                  <a:moveTo>
                    <a:pt x="4494970" y="3567128"/>
                  </a:moveTo>
                  <a:lnTo>
                    <a:pt x="124460" y="3567128"/>
                  </a:lnTo>
                  <a:cubicBezTo>
                    <a:pt x="55880" y="3567128"/>
                    <a:pt x="0" y="3511248"/>
                    <a:pt x="0" y="344266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494970" y="0"/>
                  </a:lnTo>
                  <a:cubicBezTo>
                    <a:pt x="4563550" y="0"/>
                    <a:pt x="4619430" y="55880"/>
                    <a:pt x="4619430" y="124460"/>
                  </a:cubicBezTo>
                  <a:lnTo>
                    <a:pt x="4619430" y="3442668"/>
                  </a:lnTo>
                  <a:cubicBezTo>
                    <a:pt x="4619430" y="3511248"/>
                    <a:pt x="4563550" y="3567128"/>
                    <a:pt x="4494970" y="356712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326018" y="1119735"/>
            <a:ext cx="9573124" cy="8040684"/>
            <a:chOff x="0" y="0"/>
            <a:chExt cx="12764166" cy="10720912"/>
          </a:xfrm>
        </p:grpSpPr>
        <p:sp>
          <p:nvSpPr>
            <p:cNvPr id="8" name="TextBox 8"/>
            <p:cNvSpPr txBox="1"/>
            <p:nvPr/>
          </p:nvSpPr>
          <p:spPr>
            <a:xfrm>
              <a:off x="0" y="922583"/>
              <a:ext cx="12764166" cy="13711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75"/>
                </a:lnSpc>
              </a:pPr>
              <a:r>
                <a:rPr lang="en-US" sz="2982">
                  <a:solidFill>
                    <a:srgbClr val="000000"/>
                  </a:solidFill>
                  <a:latin typeface="Aileron Regular"/>
                </a:rPr>
                <a:t>veća </a:t>
              </a:r>
              <a:r>
                <a:rPr lang="en-US" sz="2982">
                  <a:solidFill>
                    <a:srgbClr val="75C7FB"/>
                  </a:solidFill>
                  <a:latin typeface="Aileron Regular"/>
                </a:rPr>
                <a:t>vidljivost </a:t>
              </a:r>
              <a:r>
                <a:rPr lang="en-US" sz="2982">
                  <a:solidFill>
                    <a:srgbClr val="000000"/>
                  </a:solidFill>
                  <a:latin typeface="Aileron Regular"/>
                </a:rPr>
                <a:t>= veća </a:t>
              </a:r>
              <a:r>
                <a:rPr lang="en-US" sz="2982">
                  <a:solidFill>
                    <a:srgbClr val="75C7FB"/>
                  </a:solidFill>
                  <a:latin typeface="Aileron Regular"/>
                </a:rPr>
                <a:t>citiranost</a:t>
              </a:r>
            </a:p>
            <a:p>
              <a:pPr>
                <a:lnSpc>
                  <a:spcPts val="4175"/>
                </a:lnSpc>
                <a:spcBef>
                  <a:spcPct val="0"/>
                </a:spcBef>
              </a:pPr>
              <a:r>
                <a:rPr lang="en-US" sz="2982">
                  <a:solidFill>
                    <a:srgbClr val="000000"/>
                  </a:solidFill>
                  <a:latin typeface="Aileron Regular"/>
                </a:rPr>
                <a:t>ubrzanje cjelokupnog znanstvenog ciklusa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12764166" cy="8522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368"/>
                </a:lnSpc>
                <a:spcBef>
                  <a:spcPct val="0"/>
                </a:spcBef>
              </a:pPr>
              <a:r>
                <a:rPr lang="en-US" sz="3834">
                  <a:solidFill>
                    <a:srgbClr val="75C7FB"/>
                  </a:solidFill>
                  <a:latin typeface="Aileron Heavy"/>
                </a:rPr>
                <a:t>Autor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730711"/>
              <a:ext cx="12764166" cy="27766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75"/>
                </a:lnSpc>
              </a:pPr>
              <a:r>
                <a:rPr lang="en-US" sz="2982">
                  <a:solidFill>
                    <a:srgbClr val="000000"/>
                  </a:solidFill>
                  <a:latin typeface="Aileron Regular"/>
                </a:rPr>
                <a:t>okuplja znanstveni, obrazovni i stručni rad na jednom mjestu i predstavlja ga akademskoj zajednici, financijerima i javnosti</a:t>
              </a:r>
            </a:p>
            <a:p>
              <a:pPr>
                <a:lnSpc>
                  <a:spcPts val="4175"/>
                </a:lnSpc>
                <a:spcBef>
                  <a:spcPct val="0"/>
                </a:spcBef>
              </a:pPr>
              <a:r>
                <a:rPr lang="en-US" sz="2982">
                  <a:solidFill>
                    <a:srgbClr val="75C7FB"/>
                  </a:solidFill>
                  <a:latin typeface="Aileron Regular"/>
                </a:rPr>
                <a:t>vidljivost</a:t>
              </a:r>
              <a:r>
                <a:rPr lang="en-US" sz="2982">
                  <a:solidFill>
                    <a:srgbClr val="000000"/>
                  </a:solidFill>
                  <a:latin typeface="Aileron Regular"/>
                </a:rPr>
                <a:t>, </a:t>
              </a:r>
              <a:r>
                <a:rPr lang="en-US" sz="2982">
                  <a:solidFill>
                    <a:srgbClr val="75C7FB"/>
                  </a:solidFill>
                  <a:latin typeface="Aileron Regular"/>
                </a:rPr>
                <a:t>kvaliteta</a:t>
              </a:r>
              <a:r>
                <a:rPr lang="en-US" sz="2982">
                  <a:solidFill>
                    <a:srgbClr val="000000"/>
                  </a:solidFill>
                  <a:latin typeface="Aileron Regular"/>
                </a:rPr>
                <a:t>, </a:t>
              </a:r>
              <a:r>
                <a:rPr lang="en-US" sz="2982">
                  <a:solidFill>
                    <a:srgbClr val="75C7FB"/>
                  </a:solidFill>
                  <a:latin typeface="Aileron Regular"/>
                </a:rPr>
                <a:t>umrežavanje</a:t>
              </a:r>
              <a:r>
                <a:rPr lang="en-US" sz="2982">
                  <a:solidFill>
                    <a:srgbClr val="000000"/>
                  </a:solidFill>
                  <a:latin typeface="Aileron Regular"/>
                </a:rPr>
                <a:t>, </a:t>
              </a:r>
              <a:r>
                <a:rPr lang="en-US" sz="2982">
                  <a:solidFill>
                    <a:srgbClr val="75C7FB"/>
                  </a:solidFill>
                  <a:latin typeface="Aileron Regular"/>
                </a:rPr>
                <a:t>pozicioniranje</a:t>
              </a:r>
              <a:r>
                <a:rPr lang="en-US" sz="2982">
                  <a:solidFill>
                    <a:srgbClr val="000000"/>
                  </a:solidFill>
                  <a:latin typeface="Aileron Regular"/>
                </a:rPr>
                <a:t>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731928"/>
              <a:ext cx="12764166" cy="8522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368"/>
                </a:lnSpc>
                <a:spcBef>
                  <a:spcPct val="0"/>
                </a:spcBef>
              </a:pPr>
              <a:r>
                <a:rPr lang="en-US" sz="3834">
                  <a:solidFill>
                    <a:srgbClr val="75C7FB"/>
                  </a:solidFill>
                  <a:latin typeface="Aileron Heavy"/>
                </a:rPr>
                <a:t>Ustanova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7944305"/>
              <a:ext cx="12764166" cy="27766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75"/>
                </a:lnSpc>
              </a:pPr>
              <a:r>
                <a:rPr lang="en-US" sz="2982">
                  <a:solidFill>
                    <a:srgbClr val="000000"/>
                  </a:solidFill>
                  <a:latin typeface="Aileron Regular"/>
                </a:rPr>
                <a:t>upoznavanje i razumijevanje znanstvene zajednice - </a:t>
              </a:r>
              <a:r>
                <a:rPr lang="en-US" sz="2982">
                  <a:solidFill>
                    <a:srgbClr val="75C7FB"/>
                  </a:solidFill>
                  <a:latin typeface="Aileron Regular"/>
                </a:rPr>
                <a:t>popularizacija znanosti</a:t>
              </a:r>
            </a:p>
            <a:p>
              <a:pPr>
                <a:lnSpc>
                  <a:spcPts val="4175"/>
                </a:lnSpc>
                <a:spcBef>
                  <a:spcPct val="0"/>
                </a:spcBef>
              </a:pPr>
              <a:r>
                <a:rPr lang="en-US" sz="2982">
                  <a:solidFill>
                    <a:srgbClr val="000000"/>
                  </a:solidFill>
                  <a:latin typeface="Aileron Regular"/>
                </a:rPr>
                <a:t>brži protok znanja između znanstvene zajednice i industrije -</a:t>
              </a:r>
              <a:r>
                <a:rPr lang="en-US" sz="2982">
                  <a:solidFill>
                    <a:srgbClr val="75C7FB"/>
                  </a:solidFill>
                  <a:latin typeface="Aileron Regular"/>
                </a:rPr>
                <a:t> gospodarski razvoj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945522"/>
              <a:ext cx="12764166" cy="8522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368"/>
                </a:lnSpc>
                <a:spcBef>
                  <a:spcPct val="0"/>
                </a:spcBef>
              </a:pPr>
              <a:r>
                <a:rPr lang="en-US" sz="3834">
                  <a:solidFill>
                    <a:srgbClr val="75C7FB"/>
                  </a:solidFill>
                  <a:latin typeface="Aileron Heavy"/>
                </a:rPr>
                <a:t>Zajednica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 rot="-10800000">
            <a:off x="16538985" y="8537985"/>
            <a:ext cx="720315" cy="720315"/>
            <a:chOff x="0" y="0"/>
            <a:chExt cx="960421" cy="960421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960421" cy="960421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34750" y="234750"/>
              <a:ext cx="490920" cy="490920"/>
            </a:xfrm>
            <a:prstGeom prst="rect">
              <a:avLst/>
            </a:prstGeom>
          </p:spPr>
        </p:pic>
      </p:grpSp>
      <p:sp>
        <p:nvSpPr>
          <p:cNvPr id="17" name="TextBox 17"/>
          <p:cNvSpPr txBox="1"/>
          <p:nvPr/>
        </p:nvSpPr>
        <p:spPr>
          <a:xfrm>
            <a:off x="1028700" y="3611942"/>
            <a:ext cx="5736313" cy="1037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20"/>
              </a:lnSpc>
            </a:pPr>
            <a:r>
              <a:rPr lang="en-US" sz="7200" spc="-72">
                <a:solidFill>
                  <a:srgbClr val="E9E9E9"/>
                </a:solidFill>
                <a:latin typeface="Aileron Heavy"/>
              </a:rPr>
              <a:t>Zašto? 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28700" y="6036662"/>
            <a:ext cx="3954643" cy="34207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05405" y="620838"/>
            <a:ext cx="11815753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6999">
                <a:solidFill>
                  <a:srgbClr val="407D94"/>
                </a:solidFill>
                <a:latin typeface="Aileron Heavy"/>
              </a:rPr>
              <a:t>Literatura: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05405" y="2291433"/>
            <a:ext cx="16884567" cy="882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1060" lvl="1" indent="-340530">
              <a:lnSpc>
                <a:spcPts val="4416"/>
              </a:lnSpc>
              <a:buFont typeface="Arial"/>
              <a:buChar char="•"/>
            </a:pPr>
            <a:r>
              <a:rPr lang="en-US" sz="3154">
                <a:solidFill>
                  <a:srgbClr val="100F0D"/>
                </a:solidFill>
                <a:latin typeface="Aileron Regular"/>
              </a:rPr>
              <a:t>Hajjem, C., Harnad, S., &amp; Gingras, Y. (2006). Ten-year cross-disciplinary comparison of the growth of open access and how it increases research citation impact. arXiv preprint cs/0606079.</a:t>
            </a:r>
          </a:p>
          <a:p>
            <a:pPr>
              <a:lnSpc>
                <a:spcPts val="4416"/>
              </a:lnSpc>
            </a:pPr>
            <a:r>
              <a:rPr lang="en-US" sz="3154">
                <a:solidFill>
                  <a:srgbClr val="100F0D"/>
                </a:solidFill>
                <a:latin typeface="Aileron Regular"/>
              </a:rPr>
              <a:t>        https://arxiv.org/abs/cs/0606079</a:t>
            </a:r>
          </a:p>
          <a:p>
            <a:pPr marL="681060" lvl="1" indent="-340530">
              <a:lnSpc>
                <a:spcPts val="4416"/>
              </a:lnSpc>
              <a:buFont typeface="Arial"/>
              <a:buChar char="•"/>
            </a:pPr>
            <a:r>
              <a:rPr lang="en-US" sz="3154">
                <a:solidFill>
                  <a:srgbClr val="100F0D"/>
                </a:solidFill>
                <a:latin typeface="Aileron Regular"/>
              </a:rPr>
              <a:t>McKiernan, E. C., Bourne, P. E., Brown, C. T., Buck, S., Kenall, A., Lin, J., ... &amp; Yarkoni, T. (2016). Point of view: How open science helps researchers succeed. elife, 5, e16800.</a:t>
            </a:r>
          </a:p>
          <a:p>
            <a:pPr>
              <a:lnSpc>
                <a:spcPts val="4416"/>
              </a:lnSpc>
            </a:pPr>
            <a:r>
              <a:rPr lang="en-US" sz="3154">
                <a:solidFill>
                  <a:srgbClr val="100F0D"/>
                </a:solidFill>
                <a:latin typeface="Aileron Regular"/>
              </a:rPr>
              <a:t>        https://elifesciences.org/articles/16800.pdf </a:t>
            </a:r>
          </a:p>
          <a:p>
            <a:pPr marL="681060" lvl="1" indent="-340530">
              <a:lnSpc>
                <a:spcPts val="4416"/>
              </a:lnSpc>
              <a:buFont typeface="Arial"/>
              <a:buChar char="•"/>
            </a:pPr>
            <a:r>
              <a:rPr lang="en-US" sz="3154">
                <a:solidFill>
                  <a:srgbClr val="100F0D"/>
                </a:solidFill>
                <a:latin typeface="Aileron Regular"/>
              </a:rPr>
              <a:t>Mikki, S. (2017). Scholarly publications beyond pay-walls: increased citation advantage for open publishing. Scientometrics, 113(3), 1529-153 </a:t>
            </a:r>
          </a:p>
          <a:p>
            <a:pPr>
              <a:lnSpc>
                <a:spcPts val="4416"/>
              </a:lnSpc>
            </a:pPr>
            <a:r>
              <a:rPr lang="en-US" sz="3154">
                <a:solidFill>
                  <a:srgbClr val="100F0D"/>
                </a:solidFill>
                <a:latin typeface="Aileron Regular"/>
              </a:rPr>
              <a:t>        https://link.springer.com/article/10.1007/s11192-017-2554-0</a:t>
            </a:r>
          </a:p>
          <a:p>
            <a:pPr marL="681060" lvl="1" indent="-340530">
              <a:lnSpc>
                <a:spcPts val="4416"/>
              </a:lnSpc>
              <a:buFont typeface="Arial"/>
              <a:buChar char="•"/>
            </a:pPr>
            <a:r>
              <a:rPr lang="en-US" sz="3154">
                <a:solidFill>
                  <a:srgbClr val="100F0D"/>
                </a:solidFill>
                <a:latin typeface="Aileron Regular"/>
              </a:rPr>
              <a:t>Yassine Gargouri,Chawki Hajjem,Vincent Larivière,Yves Gingras,Les Carr,Tim Brody,Stevan Harnad . (2010) Self-Selected or Mandated, Open Access Increases Citation Impact for Higher Quality Research. PloS ONE, October 18, 2010</a:t>
            </a:r>
          </a:p>
          <a:p>
            <a:pPr>
              <a:lnSpc>
                <a:spcPts val="4416"/>
              </a:lnSpc>
            </a:pPr>
            <a:r>
              <a:rPr lang="en-US" sz="3154">
                <a:solidFill>
                  <a:srgbClr val="100F0D"/>
                </a:solidFill>
                <a:latin typeface="Aileron Regular"/>
              </a:rPr>
              <a:t>        https://journals.plos.org/plosone/article?id=10.1371/journal.pone.0013636</a:t>
            </a:r>
          </a:p>
          <a:p>
            <a:pPr>
              <a:lnSpc>
                <a:spcPts val="4416"/>
              </a:lnSpc>
            </a:pPr>
            <a:endParaRPr lang="en-US" sz="3154">
              <a:solidFill>
                <a:srgbClr val="100F0D"/>
              </a:solidFill>
              <a:latin typeface="Aileron Regular"/>
            </a:endParaRPr>
          </a:p>
          <a:p>
            <a:pPr algn="l">
              <a:lnSpc>
                <a:spcPts val="4416"/>
              </a:lnSpc>
            </a:pPr>
            <a:endParaRPr lang="en-US" sz="3154">
              <a:solidFill>
                <a:srgbClr val="100F0D"/>
              </a:solidFill>
              <a:latin typeface="Aileron Reg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7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47738" y="2490595"/>
            <a:ext cx="16311563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947738" y="5355919"/>
            <a:ext cx="16311562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947738" y="9069470"/>
            <a:ext cx="16311562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971550" y="7080745"/>
            <a:ext cx="16287750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5400000">
            <a:off x="-2322650" y="5799083"/>
            <a:ext cx="6588401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-5400000">
            <a:off x="13922237" y="5780033"/>
            <a:ext cx="6626501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77257" y="295445"/>
            <a:ext cx="2388350" cy="2080850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 rot="-5400000">
            <a:off x="3459535" y="6250304"/>
            <a:ext cx="5685958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1219200" y="5441644"/>
            <a:ext cx="4880094" cy="167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  <a:spcBef>
                <a:spcPct val="0"/>
              </a:spcBef>
            </a:pPr>
            <a:r>
              <a:rPr lang="en-US" sz="3999" spc="-39">
                <a:solidFill>
                  <a:srgbClr val="000000"/>
                </a:solidFill>
                <a:latin typeface="Aileron Regular"/>
              </a:rPr>
              <a:t>Gargouri, Hajjem, Larivière et al., 2010.**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082334" y="3746066"/>
            <a:ext cx="8969759" cy="1127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  <a:spcBef>
                <a:spcPct val="0"/>
              </a:spcBef>
            </a:pPr>
            <a:r>
              <a:rPr lang="en-US" sz="4000" spc="-40">
                <a:solidFill>
                  <a:srgbClr val="000000"/>
                </a:solidFill>
                <a:latin typeface="Aileron Regular"/>
              </a:rPr>
              <a:t>Citiranost članaka u otvorenom pristupu porasla je između 36 % i 172 %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865793" y="7643315"/>
            <a:ext cx="10022036" cy="111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  <a:spcBef>
                <a:spcPct val="0"/>
              </a:spcBef>
            </a:pPr>
            <a:r>
              <a:rPr lang="en-US" sz="3999" spc="-39">
                <a:solidFill>
                  <a:srgbClr val="000000"/>
                </a:solidFill>
                <a:latin typeface="Aileron Regular"/>
              </a:rPr>
              <a:t>Članci u otvorenom pristupu su citirani dvostruko više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327899" y="885825"/>
            <a:ext cx="7901607" cy="1285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99"/>
              </a:lnSpc>
            </a:pPr>
            <a:r>
              <a:rPr lang="en-US" sz="7499">
                <a:solidFill>
                  <a:srgbClr val="E4E8EA"/>
                </a:solidFill>
                <a:latin typeface="Aileron Heavy"/>
              </a:rPr>
              <a:t>Iz literature</a:t>
            </a:r>
          </a:p>
        </p:txBody>
      </p:sp>
      <p:sp>
        <p:nvSpPr>
          <p:cNvPr id="14" name="AutoShape 14"/>
          <p:cNvSpPr/>
          <p:nvPr/>
        </p:nvSpPr>
        <p:spPr>
          <a:xfrm>
            <a:off x="981075" y="3397800"/>
            <a:ext cx="16278225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>
            <a:off x="1028700" y="2562081"/>
            <a:ext cx="16230600" cy="685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Aileron Regular"/>
              </a:rPr>
              <a:t>Citatna prednost članaka: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092983" y="7441247"/>
            <a:ext cx="3478623" cy="111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  <a:spcBef>
                <a:spcPct val="0"/>
              </a:spcBef>
            </a:pPr>
            <a:r>
              <a:rPr lang="en-US" sz="3999" spc="-39">
                <a:solidFill>
                  <a:srgbClr val="000000"/>
                </a:solidFill>
                <a:latin typeface="Aileron Regular"/>
              </a:rPr>
              <a:t>Mikki, 2017.***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47738" y="9210675"/>
            <a:ext cx="16311563" cy="712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28"/>
              </a:lnSpc>
            </a:pPr>
            <a:r>
              <a:rPr lang="en-US" sz="2091">
                <a:solidFill>
                  <a:srgbClr val="000000"/>
                </a:solidFill>
                <a:latin typeface="Aileron Regular"/>
              </a:rPr>
              <a:t>* biologija, psihologija, sociologija, zdravlje, političke znanosti, ekonomija, edukacija, pravo, menadžment</a:t>
            </a:r>
          </a:p>
          <a:p>
            <a:pPr>
              <a:lnSpc>
                <a:spcPts val="2789"/>
              </a:lnSpc>
            </a:pPr>
            <a:r>
              <a:rPr lang="en-US" sz="1992">
                <a:solidFill>
                  <a:srgbClr val="000000"/>
                </a:solidFill>
                <a:latin typeface="Aileron Regular"/>
              </a:rPr>
              <a:t> **  Inženjerstvo, biologija, biomedicina, kemija, psihologija, matematika, klinička medicina, zdravlje, fizika, društvene znanosti,   ***sva područja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082334" y="5663704"/>
            <a:ext cx="8969759" cy="1127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  <a:spcBef>
                <a:spcPct val="0"/>
              </a:spcBef>
            </a:pPr>
            <a:r>
              <a:rPr lang="en-US" sz="4000" spc="-40">
                <a:solidFill>
                  <a:srgbClr val="000000"/>
                </a:solidFill>
                <a:latin typeface="Aileron Regular"/>
              </a:rPr>
              <a:t>Utvrđeno je povećanje citiranosti, posebno za visoko citirane članke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19200" y="3936566"/>
            <a:ext cx="5226189" cy="1127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4000" spc="-40">
                <a:solidFill>
                  <a:srgbClr val="000000"/>
                </a:solidFill>
                <a:latin typeface="Aileron Regular"/>
              </a:rPr>
              <a:t>Hajjem,Harnad ,</a:t>
            </a:r>
          </a:p>
          <a:p>
            <a:pPr algn="ctr">
              <a:lnSpc>
                <a:spcPts val="4400"/>
              </a:lnSpc>
              <a:spcBef>
                <a:spcPct val="0"/>
              </a:spcBef>
            </a:pPr>
            <a:r>
              <a:rPr lang="en-US" sz="4000" spc="-40">
                <a:solidFill>
                  <a:srgbClr val="000000"/>
                </a:solidFill>
                <a:latin typeface="Aileron Regular"/>
              </a:rPr>
              <a:t>Gingras, 2005.*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4182" t="21250" r="19339" b="34506"/>
          <a:stretch>
            <a:fillRect/>
          </a:stretch>
        </p:blipFill>
        <p:spPr>
          <a:xfrm>
            <a:off x="2003963" y="895630"/>
            <a:ext cx="14280074" cy="849574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884604" y="9673590"/>
            <a:ext cx="11673780" cy="499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  <a:spcBef>
                <a:spcPct val="0"/>
              </a:spcBef>
            </a:pPr>
            <a:r>
              <a:rPr lang="en-US" sz="1800" spc="-18">
                <a:solidFill>
                  <a:srgbClr val="333333"/>
                </a:solidFill>
                <a:latin typeface="Aileron Heavy"/>
              </a:rPr>
              <a:t>McKiernan, Erin C., et al. "Point of view: How open science helps researchers succeed." elife 5 (2016): e16800</a:t>
            </a:r>
          </a:p>
          <a:p>
            <a:pPr algn="ctr">
              <a:lnSpc>
                <a:spcPts val="1980"/>
              </a:lnSpc>
              <a:spcBef>
                <a:spcPct val="0"/>
              </a:spcBef>
            </a:pPr>
            <a:r>
              <a:rPr lang="en-US" sz="1800" spc="-18">
                <a:solidFill>
                  <a:srgbClr val="333333"/>
                </a:solidFill>
                <a:latin typeface="Aileron Heavy"/>
              </a:rPr>
              <a:t>https://elifesciences.org/articles/16800#content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1009</Words>
  <Application>Microsoft Office PowerPoint</Application>
  <PresentationFormat>Custom</PresentationFormat>
  <Paragraphs>134</Paragraphs>
  <Slides>70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83" baseType="lpstr">
      <vt:lpstr>Space Mono</vt:lpstr>
      <vt:lpstr>Arimo Italics</vt:lpstr>
      <vt:lpstr>Aileron Heavy Bold</vt:lpstr>
      <vt:lpstr>Aileron Regular</vt:lpstr>
      <vt:lpstr>Aileron Regular Bold</vt:lpstr>
      <vt:lpstr>Muli Bold Bold</vt:lpstr>
      <vt:lpstr>Aileron Heavy</vt:lpstr>
      <vt:lpstr>Inknut Antiqua Medium Bold</vt:lpstr>
      <vt:lpstr>Aileron Regular Italics</vt:lpstr>
      <vt:lpstr>Calibri</vt:lpstr>
      <vt:lpstr>Arial</vt:lpstr>
      <vt:lpstr>Muli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https://v2.sherpa.ac.uk/romeo/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https://repozitorij.gradst.unist.hr/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OA_gradst</dc:title>
  <dc:creator>Maticna</dc:creator>
  <cp:lastModifiedBy>Dijana Erceg</cp:lastModifiedBy>
  <cp:revision>35</cp:revision>
  <dcterms:created xsi:type="dcterms:W3CDTF">2006-08-16T00:00:00Z</dcterms:created>
  <dcterms:modified xsi:type="dcterms:W3CDTF">2021-11-08T13:49:14Z</dcterms:modified>
  <dc:identifier>DAEuwuSjml8</dc:identifier>
</cp:coreProperties>
</file>